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9" r:id="rId1"/>
    <p:sldMasterId id="2147483660" r:id="rId2"/>
    <p:sldMasterId id="2147483661" r:id="rId3"/>
    <p:sldMasterId id="2147483662" r:id="rId4"/>
    <p:sldMasterId id="2147483663" r:id="rId5"/>
  </p:sldMasterIdLst>
  <p:notesMasterIdLst>
    <p:notesMasterId r:id="rId23"/>
  </p:notesMasterIdLst>
  <p:handoutMasterIdLst>
    <p:handoutMasterId r:id="rId24"/>
  </p:handoutMasterIdLst>
  <p:sldIdLst>
    <p:sldId id="257" r:id="rId6"/>
    <p:sldId id="258" r:id="rId7"/>
    <p:sldId id="268" r:id="rId8"/>
    <p:sldId id="260" r:id="rId9"/>
    <p:sldId id="261" r:id="rId10"/>
    <p:sldId id="269" r:id="rId11"/>
    <p:sldId id="265" r:id="rId12"/>
    <p:sldId id="266" r:id="rId13"/>
    <p:sldId id="270" r:id="rId14"/>
    <p:sldId id="271" r:id="rId15"/>
    <p:sldId id="272" r:id="rId16"/>
    <p:sldId id="274" r:id="rId17"/>
    <p:sldId id="281" r:id="rId18"/>
    <p:sldId id="277" r:id="rId19"/>
    <p:sldId id="279" r:id="rId20"/>
    <p:sldId id="280" r:id="rId21"/>
    <p:sldId id="259" r:id="rId22"/>
  </p:sldIdLst>
  <p:sldSz cx="9144000" cy="6858000" type="screen4x3"/>
  <p:notesSz cx="6858000" cy="9144000"/>
  <p:custShowLst>
    <p:custShow name="Custom Show 1" id="0">
      <p:sldLst/>
    </p:custShow>
  </p:custShow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B4"/>
    <a:srgbClr val="0033CC"/>
    <a:srgbClr val="003399"/>
    <a:srgbClr val="3333FF"/>
    <a:srgbClr val="3333CC"/>
    <a:srgbClr val="0000FF"/>
    <a:srgbClr val="FF0000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2" autoAdjust="0"/>
    <p:restoredTop sz="93864" autoAdjust="0"/>
  </p:normalViewPr>
  <p:slideViewPr>
    <p:cSldViewPr>
      <p:cViewPr varScale="1">
        <p:scale>
          <a:sx n="107" d="100"/>
          <a:sy n="107" d="100"/>
        </p:scale>
        <p:origin x="1856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5F572-265B-3547-BC13-FCABC9ED0447}" type="datetimeFigureOut">
              <a:rPr lang="en-US" smtClean="0"/>
              <a:t>1/6/25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D4195-DB73-2948-AAE3-1992059A4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486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굴림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굴림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1822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굴림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22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굴림" pitchFamily="34" charset="-127"/>
              </a:defRPr>
            </a:lvl1pPr>
          </a:lstStyle>
          <a:p>
            <a:pPr>
              <a:defRPr/>
            </a:pPr>
            <a:fld id="{AF339365-9AAE-4473-BF43-687E300CC71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286877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BDF00B-398C-4E32-A106-4EFC87DFAA0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05605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7804F3-1F08-4F79-8004-EB8AE6F9056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856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DC1C0B-A663-4676-98A1-EF2B0305DC8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5356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E9E1F5-56A0-4092-8225-C60227A118F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91273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E223F-1B41-4171-8A8F-48E3E08B557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81401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48630A-5A24-4AF5-8F66-7351743884A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4187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7FBD3C-8DAA-4E9B-A2FB-8311C2F98C0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8432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E535D-A06A-468D-A90E-EB638E36CFC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70119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52D119-87EF-4256-90AF-48015D9F242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468067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8AC713-78D8-4984-95D4-4FF8F2B61A7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86294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9D9E2C-54B9-41F4-8A75-685EC36FDB3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42348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C16C61-14C4-4AE7-93C7-F4B6C59C883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67489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C7B6BF-2C52-4BDE-8452-EF6BF7F5B27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9391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0D0D25-200A-48E8-9DDC-62FF0E140FB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5642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4115E-AF98-4ED5-8C11-3B9BEE12EDB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479837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DE9FC2-E98C-4F23-9B53-6ACB1EC38CD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10401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49B22-775F-47F2-BB39-AB61C96BBDB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856032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2226F5-8834-4AA6-B58D-F267DCAD1F9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739281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A4131B-21CC-4493-8A15-CB73888D0B1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060947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834EED-9150-4CBA-936D-69B651A6C28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607257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28AE18-2A9D-4F31-9547-7F6DAE83B85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734560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C30F2-9D2A-4E04-93BB-C67D265F9F1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4080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6C4142-2AF2-4C81-AF7A-E8BA01F519C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72426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488C6-7EA3-44BB-A5F1-1E34EBE5924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895145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7554ED-928E-4E9C-BDF8-1051F03C904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533553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B1C57-2C44-473C-9386-A931A836DC6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010078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228600"/>
            <a:ext cx="20955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1341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B0ED0-AA16-40FE-AF3A-4C33E99CDA5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24659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6D6AD-AF07-42B5-9D46-5539309758F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5809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4155EF-A800-4D1A-B1F9-AA6D8893917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918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70062-1BFD-4FAE-8485-7BAF2138066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42195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F441C-5005-4038-84DB-2FDDB93481C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78660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E104E6-0F91-44E7-9B5E-F664EBA0AB8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199094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D0B03-4C4F-4E9E-BB4E-3FB1746A83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56949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53AC32-1D6B-4D70-805C-E15AC96883A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5411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1F062-751B-4EE9-900C-7289453D443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86318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541DA4-678B-431F-80DB-70D7FF83878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00281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2AC23B-4C7F-4ED8-A02D-7FB18565B1C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596309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4C30C1-A8FB-470F-8DDB-BC6F509634E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603182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9BC0D9-E6BB-4FB2-B907-408BB5D78AF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35793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B2410-B111-4672-B80A-1470C985BFA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868673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7D119-C395-4B9B-B9E2-89E12287640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778782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660316-90B9-47E1-9D52-5114F42BC12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77982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A18A5-4C2C-4EE1-920D-EDA3AE86945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08419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83FB6D-48BA-406B-907B-8A5D67E9CB6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0563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224B9-9B2F-4D4E-B8CB-81B920F9B5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37128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D45D5D-4683-4050-B25A-4DE8243920D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7914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E67F9-B259-41B4-84A7-FFB3DF4E7E5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12555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E36D1-BADA-4678-B8BD-92B0B8C9113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27982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D99DFC-976C-4D6B-8193-C5AF489C30F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65577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8A63F-6A54-442E-88AD-E00D272E60E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677828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A01B87-1841-4BFE-85BB-CBB0D4F9511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56613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A816B-6821-463E-94FD-740CBB093CB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1260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9E861-AD90-4143-ABAD-63B485863CD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9075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A43882-8A51-4435-921E-75A4987E1B4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59169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A35C1-EB63-4480-AB2E-C5E855A028E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6026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BFBFBF"/>
            </a:gs>
            <a:gs pos="60001">
              <a:srgbClr val="D9D9D9"/>
            </a:gs>
            <a:gs pos="100000">
              <a:srgbClr val="D9D9D9"/>
            </a:gs>
          </a:gsLst>
          <a:lin ang="54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684412_high_Purple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9275B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1029" name="Picture 7" descr="UW.Wordmark_ctr_whit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2425"/>
            <a:ext cx="25511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10"/>
          <p:cNvSpPr>
            <a:spLocks noChangeArrowheads="1"/>
          </p:cNvSpPr>
          <p:nvPr/>
        </p:nvSpPr>
        <p:spPr bwMode="auto"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dist="38100" dir="3600019" algn="br" rotWithShape="0">
              <a:srgbClr val="808080">
                <a:alpha val="14998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/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1031" name="Picture 8" descr="UW_W-Logo_RGB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3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623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008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AB0948D-7B13-4C95-ADBF-523A4CD9FAB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600FB78-9F76-4BA3-B607-145052372DC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3075" name="Rectangle 8"/>
          <p:cNvSpPr>
            <a:spLocks noChangeArrowheads="1"/>
          </p:cNvSpPr>
          <p:nvPr/>
        </p:nvSpPr>
        <p:spPr bwMode="auto"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dist="38100" dir="3600019" algn="br" rotWithShape="0">
              <a:srgbClr val="808080">
                <a:alpha val="14998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/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3076" name="Picture 8" descr="UW_W-Logo_RGB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3048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307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1000" y="6553200"/>
            <a:ext cx="692150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DA38662-C29B-4744-AC2F-5D09956BAF9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75FCF6E-81D6-41FA-94ED-9718693F5E3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5123" name="Picture 9" descr="UW.Wordmark_ctr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8"/>
          <p:cNvSpPr>
            <a:spLocks noChangeArrowheads="1"/>
          </p:cNvSpPr>
          <p:nvPr/>
        </p:nvSpPr>
        <p:spPr bwMode="auto"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dist="38100" dir="3600019" algn="br" rotWithShape="0">
              <a:srgbClr val="808080">
                <a:alpha val="14998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/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5125" name="Picture 8" descr="UW_W-Logo_RGB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51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65475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0715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CFEC22B-A995-420B-97FC-0CF5935C309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/>
          </p:cNvSpPr>
          <p:nvPr>
            <p:ph type="ctrTitle"/>
          </p:nvPr>
        </p:nvSpPr>
        <p:spPr>
          <a:xfrm>
            <a:off x="4800600" y="228600"/>
            <a:ext cx="4343400" cy="612775"/>
          </a:xfrm>
        </p:spPr>
        <p:txBody>
          <a:bodyPr/>
          <a:lstStyle/>
          <a:p>
            <a:r>
              <a:rPr lang="en-US" altLang="ko-KR" sz="1400" dirty="0">
                <a:solidFill>
                  <a:schemeClr val="bg1"/>
                </a:solidFill>
                <a:latin typeface="Times New Roman"/>
                <a:cs typeface="Times New Roman"/>
              </a:rPr>
              <a:t>CSS 422 Hardware and Computer Organization</a:t>
            </a:r>
            <a:br>
              <a:rPr lang="en-US" altLang="ko-KR" sz="1400" dirty="0">
                <a:solidFill>
                  <a:schemeClr val="bg1"/>
                </a:solidFill>
                <a:latin typeface="Times New Roman"/>
                <a:cs typeface="Times New Roman"/>
              </a:rPr>
            </a:br>
            <a:endParaRPr lang="en-US" altLang="ko-KR" sz="1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147" name="Rectangle 6"/>
          <p:cNvSpPr>
            <a:spLocks/>
          </p:cNvSpPr>
          <p:nvPr/>
        </p:nvSpPr>
        <p:spPr bwMode="auto">
          <a:xfrm>
            <a:off x="762000" y="1676400"/>
            <a:ext cx="7772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defTabSz="457200" eaLnBrk="0" hangingPunct="0">
              <a:spcBef>
                <a:spcPct val="20000"/>
              </a:spcBef>
              <a:buFont typeface="Arial" charset="0"/>
              <a:buNone/>
            </a:pPr>
            <a:r>
              <a:rPr lang="en-US" altLang="ko-KR" sz="4800" dirty="0">
                <a:solidFill>
                  <a:schemeClr val="bg1"/>
                </a:solidFill>
                <a:ea typeface="굴림" pitchFamily="34" charset="-127"/>
              </a:rPr>
              <a:t>Introduction to Computer Architecture</a:t>
            </a:r>
            <a:endParaRPr lang="en-US" altLang="ko-KR" sz="4800" dirty="0">
              <a:solidFill>
                <a:schemeClr val="bg1"/>
              </a:solidFill>
            </a:endParaRP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1371600" y="4391025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defTabSz="457200">
              <a:spcBef>
                <a:spcPct val="20000"/>
              </a:spcBef>
              <a:buFont typeface="Arial" charset="0"/>
              <a:buNone/>
            </a:pPr>
            <a:r>
              <a:rPr lang="en-US" altLang="ja-JP" sz="3200" dirty="0">
                <a:solidFill>
                  <a:schemeClr val="bg1"/>
                </a:solidFill>
              </a:rPr>
              <a:t>Professor: Munehiro Fukuda</a:t>
            </a:r>
          </a:p>
          <a:p>
            <a:pPr algn="ctr" defTabSz="457200">
              <a:spcBef>
                <a:spcPct val="20000"/>
              </a:spcBef>
              <a:buFont typeface="Arial" charset="0"/>
              <a:buNone/>
            </a:pPr>
            <a:endParaRPr lang="en-US" altLang="ja-JP" sz="3200" dirty="0">
              <a:solidFill>
                <a:schemeClr val="bg1"/>
              </a:solidFill>
            </a:endParaRPr>
          </a:p>
        </p:txBody>
      </p:sp>
      <p:sp>
        <p:nvSpPr>
          <p:cNvPr id="6149" name="Rectangle 3"/>
          <p:cNvSpPr txBox="1">
            <a:spLocks noChangeArrowheads="1"/>
          </p:cNvSpPr>
          <p:nvPr/>
        </p:nvSpPr>
        <p:spPr bwMode="auto">
          <a:xfrm>
            <a:off x="838200" y="5791199"/>
            <a:ext cx="75438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kumimoji="1" lang="en-US" altLang="ja-JP" sz="1200" dirty="0">
                <a:solidFill>
                  <a:schemeClr val="bg1"/>
                </a:solidFill>
              </a:rPr>
              <a:t>This and subsequent slide deck includes a subset of Profs. </a:t>
            </a:r>
            <a:r>
              <a:rPr kumimoji="1" lang="en-US" altLang="ko-KR" sz="1200" dirty="0">
                <a:solidFill>
                  <a:schemeClr val="bg1"/>
                </a:solidFill>
              </a:rPr>
              <a:t>Arnie Berger and </a:t>
            </a:r>
            <a:r>
              <a:rPr kumimoji="1" lang="en-US" altLang="ko-KR" sz="1200" dirty="0" err="1">
                <a:solidFill>
                  <a:schemeClr val="bg1"/>
                </a:solidFill>
              </a:rPr>
              <a:t>Wooyoung</a:t>
            </a:r>
            <a:r>
              <a:rPr kumimoji="1" lang="en-US" altLang="ko-KR" sz="1200" dirty="0">
                <a:solidFill>
                  <a:schemeClr val="bg1"/>
                </a:solidFill>
              </a:rPr>
              <a:t> Kim’s materials.</a:t>
            </a:r>
            <a:endParaRPr kumimoji="1" lang="en-US" altLang="ja-JP" sz="1200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endParaRPr kumimoji="1" lang="en-US" altLang="ja-JP" sz="2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43492" y="3650218"/>
            <a:ext cx="704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 eaLnBrk="0" hangingPunct="0">
              <a:spcBef>
                <a:spcPct val="20000"/>
              </a:spcBef>
              <a:buFont typeface="Arial" pitchFamily="34" charset="0"/>
              <a:buNone/>
            </a:pPr>
            <a:r>
              <a:rPr lang="en-US" altLang="ko-KR" dirty="0">
                <a:solidFill>
                  <a:schemeClr val="bg1"/>
                </a:solidFill>
                <a:ea typeface="굴림" pitchFamily="50" charset="-127"/>
              </a:rPr>
              <a:t>Ver. 3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BDF00B-398C-4E32-A106-4EFC87DFAA0A}" type="slidenum">
              <a:rPr lang="ko-KR" altLang="en-US" smtClean="0"/>
              <a:pPr>
                <a:defRPr/>
              </a:pPr>
              <a:t>0</a:t>
            </a:fld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0"/>
            <a:ext cx="8610600" cy="838200"/>
          </a:xfrm>
        </p:spPr>
        <p:txBody>
          <a:bodyPr/>
          <a:lstStyle/>
          <a:p>
            <a:r>
              <a:rPr lang="en-US" dirty="0"/>
              <a:t>Represent Data Value as Voltage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1701552"/>
              </p:ext>
            </p:extLst>
          </p:nvPr>
        </p:nvGraphicFramePr>
        <p:xfrm>
          <a:off x="457200" y="1676400"/>
          <a:ext cx="8382000" cy="484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Approach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Approach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Apporach</a:t>
                      </a:r>
                      <a:r>
                        <a:rPr lang="en-US" dirty="0"/>
                        <a:t> #3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along a single electrical conductor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along multiple electrical conductor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Along multiple, parallel, on-off electrical conductor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0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9</a:t>
            </a:fld>
            <a:endParaRPr lang="en-US" altLang="ko-KR"/>
          </a:p>
        </p:txBody>
      </p:sp>
      <p:grpSp>
        <p:nvGrpSpPr>
          <p:cNvPr id="33" name="Group 32"/>
          <p:cNvGrpSpPr/>
          <p:nvPr/>
        </p:nvGrpSpPr>
        <p:grpSpPr>
          <a:xfrm>
            <a:off x="1828800" y="2768600"/>
            <a:ext cx="1017587" cy="1727200"/>
            <a:chOff x="1828800" y="2481262"/>
            <a:chExt cx="1017587" cy="1727200"/>
          </a:xfrm>
        </p:grpSpPr>
        <p:sp>
          <p:nvSpPr>
            <p:cNvPr id="8" name="Rectangle 1032"/>
            <p:cNvSpPr>
              <a:spLocks noChangeArrowheads="1"/>
            </p:cNvSpPr>
            <p:nvPr/>
          </p:nvSpPr>
          <p:spPr bwMode="auto">
            <a:xfrm>
              <a:off x="2109787" y="2481262"/>
              <a:ext cx="736600" cy="127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sz="1400" b="1"/>
            </a:p>
          </p:txBody>
        </p:sp>
        <p:sp>
          <p:nvSpPr>
            <p:cNvPr id="9" name="Oval 1033"/>
            <p:cNvSpPr>
              <a:spLocks noChangeArrowheads="1"/>
            </p:cNvSpPr>
            <p:nvPr/>
          </p:nvSpPr>
          <p:spPr bwMode="auto">
            <a:xfrm>
              <a:off x="2249487" y="3116262"/>
              <a:ext cx="457200" cy="469900"/>
            </a:xfrm>
            <a:prstGeom prst="ellipse">
              <a:avLst/>
            </a:prstGeom>
            <a:solidFill>
              <a:srgbClr val="99CC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 sz="1400" b="1"/>
            </a:p>
          </p:txBody>
        </p:sp>
        <p:sp>
          <p:nvSpPr>
            <p:cNvPr id="10" name="Rectangle 1034"/>
            <p:cNvSpPr>
              <a:spLocks noChangeArrowheads="1"/>
            </p:cNvSpPr>
            <p:nvPr/>
          </p:nvSpPr>
          <p:spPr bwMode="auto">
            <a:xfrm>
              <a:off x="2185987" y="2595562"/>
              <a:ext cx="558800" cy="1905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400" b="1"/>
            </a:p>
          </p:txBody>
        </p:sp>
        <p:sp>
          <p:nvSpPr>
            <p:cNvPr id="11" name="Oval 1035"/>
            <p:cNvSpPr>
              <a:spLocks noChangeArrowheads="1"/>
            </p:cNvSpPr>
            <p:nvPr/>
          </p:nvSpPr>
          <p:spPr bwMode="auto">
            <a:xfrm>
              <a:off x="2198687" y="3586162"/>
              <a:ext cx="88900" cy="114300"/>
            </a:xfrm>
            <a:prstGeom prst="ellipse">
              <a:avLst/>
            </a:prstGeom>
            <a:solidFill>
              <a:srgbClr val="FF006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 sz="1400" b="1"/>
            </a:p>
          </p:txBody>
        </p:sp>
        <p:sp>
          <p:nvSpPr>
            <p:cNvPr id="12" name="Oval 1036"/>
            <p:cNvSpPr>
              <a:spLocks noChangeArrowheads="1"/>
            </p:cNvSpPr>
            <p:nvPr/>
          </p:nvSpPr>
          <p:spPr bwMode="auto">
            <a:xfrm>
              <a:off x="2681287" y="3598862"/>
              <a:ext cx="88900" cy="1143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 sz="1400" b="1"/>
            </a:p>
          </p:txBody>
        </p:sp>
        <p:sp>
          <p:nvSpPr>
            <p:cNvPr id="13" name="Text Box 1037"/>
            <p:cNvSpPr txBox="1">
              <a:spLocks noChangeArrowheads="1"/>
            </p:cNvSpPr>
            <p:nvPr/>
          </p:nvSpPr>
          <p:spPr bwMode="auto">
            <a:xfrm>
              <a:off x="2157412" y="2590800"/>
              <a:ext cx="631825" cy="2333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800" b="1">
                  <a:solidFill>
                    <a:srgbClr val="FF0066"/>
                  </a:solidFill>
                </a:rPr>
                <a:t>24.56345</a:t>
              </a:r>
            </a:p>
          </p:txBody>
        </p:sp>
        <p:sp>
          <p:nvSpPr>
            <p:cNvPr id="14" name="Text Box 1038"/>
            <p:cNvSpPr txBox="1">
              <a:spLocks noChangeArrowheads="1"/>
            </p:cNvSpPr>
            <p:nvPr/>
          </p:nvSpPr>
          <p:spPr bwMode="auto">
            <a:xfrm>
              <a:off x="2208212" y="2806700"/>
              <a:ext cx="5445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800" b="1" dirty="0"/>
                <a:t>RADIO</a:t>
              </a:r>
            </a:p>
            <a:p>
              <a:pPr eaLnBrk="1" hangingPunct="1"/>
              <a:r>
                <a:rPr lang="en-US" sz="800" b="1" dirty="0"/>
                <a:t>SHACK</a:t>
              </a:r>
            </a:p>
          </p:txBody>
        </p:sp>
        <p:sp>
          <p:nvSpPr>
            <p:cNvPr id="15" name="Freeform 1039"/>
            <p:cNvSpPr>
              <a:spLocks/>
            </p:cNvSpPr>
            <p:nvPr/>
          </p:nvSpPr>
          <p:spPr bwMode="auto">
            <a:xfrm>
              <a:off x="1828800" y="3673475"/>
              <a:ext cx="420687" cy="534987"/>
            </a:xfrm>
            <a:custGeom>
              <a:avLst/>
              <a:gdLst>
                <a:gd name="T0" fmla="*/ 2147483647 w 265"/>
                <a:gd name="T1" fmla="*/ 2147483647 h 337"/>
                <a:gd name="T2" fmla="*/ 2147483647 w 265"/>
                <a:gd name="T3" fmla="*/ 2147483647 h 337"/>
                <a:gd name="T4" fmla="*/ 2147483647 w 265"/>
                <a:gd name="T5" fmla="*/ 2147483647 h 337"/>
                <a:gd name="T6" fmla="*/ 2147483647 w 265"/>
                <a:gd name="T7" fmla="*/ 2147483647 h 337"/>
                <a:gd name="T8" fmla="*/ 2147483647 w 265"/>
                <a:gd name="T9" fmla="*/ 2147483647 h 337"/>
                <a:gd name="T10" fmla="*/ 2147483647 w 265"/>
                <a:gd name="T11" fmla="*/ 2147483647 h 337"/>
                <a:gd name="T12" fmla="*/ 2147483647 w 265"/>
                <a:gd name="T13" fmla="*/ 2147483647 h 3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5"/>
                <a:gd name="T22" fmla="*/ 0 h 337"/>
                <a:gd name="T23" fmla="*/ 265 w 265"/>
                <a:gd name="T24" fmla="*/ 337 h 3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5" h="337">
                  <a:moveTo>
                    <a:pt x="265" y="9"/>
                  </a:moveTo>
                  <a:cubicBezTo>
                    <a:pt x="185" y="12"/>
                    <a:pt x="103" y="0"/>
                    <a:pt x="25" y="17"/>
                  </a:cubicBezTo>
                  <a:cubicBezTo>
                    <a:pt x="0" y="22"/>
                    <a:pt x="1" y="89"/>
                    <a:pt x="1" y="89"/>
                  </a:cubicBezTo>
                  <a:cubicBezTo>
                    <a:pt x="9" y="135"/>
                    <a:pt x="18" y="173"/>
                    <a:pt x="33" y="217"/>
                  </a:cubicBezTo>
                  <a:cubicBezTo>
                    <a:pt x="37" y="230"/>
                    <a:pt x="90" y="244"/>
                    <a:pt x="105" y="249"/>
                  </a:cubicBezTo>
                  <a:cubicBezTo>
                    <a:pt x="121" y="254"/>
                    <a:pt x="153" y="265"/>
                    <a:pt x="153" y="265"/>
                  </a:cubicBezTo>
                  <a:cubicBezTo>
                    <a:pt x="170" y="291"/>
                    <a:pt x="177" y="306"/>
                    <a:pt x="177" y="33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16" name="Text Box 1043"/>
          <p:cNvSpPr txBox="1">
            <a:spLocks noChangeArrowheads="1"/>
          </p:cNvSpPr>
          <p:nvPr/>
        </p:nvSpPr>
        <p:spPr bwMode="auto">
          <a:xfrm>
            <a:off x="1828800" y="5334000"/>
            <a:ext cx="1212850" cy="923925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b="1"/>
              <a:t>Zero volts</a:t>
            </a:r>
          </a:p>
          <a:p>
            <a:pPr algn="ctr" eaLnBrk="1" hangingPunct="1"/>
            <a:r>
              <a:rPr lang="en-US" b="1"/>
              <a:t>(ground)</a:t>
            </a:r>
          </a:p>
        </p:txBody>
      </p:sp>
      <p:sp>
        <p:nvSpPr>
          <p:cNvPr id="17" name="Line 1044"/>
          <p:cNvSpPr>
            <a:spLocks noChangeShapeType="1"/>
          </p:cNvSpPr>
          <p:nvPr/>
        </p:nvSpPr>
        <p:spPr bwMode="auto">
          <a:xfrm flipH="1">
            <a:off x="2732086" y="3962400"/>
            <a:ext cx="11113" cy="13763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8" name="AutoShape 1029"/>
          <p:cNvSpPr>
            <a:spLocks noChangeArrowheads="1"/>
          </p:cNvSpPr>
          <p:nvPr/>
        </p:nvSpPr>
        <p:spPr bwMode="auto">
          <a:xfrm>
            <a:off x="533400" y="3810000"/>
            <a:ext cx="914400" cy="457200"/>
          </a:xfrm>
          <a:prstGeom prst="wedgeRectCallout">
            <a:avLst>
              <a:gd name="adj1" fmla="val -44407"/>
              <a:gd name="adj2" fmla="val 94852"/>
            </a:avLst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/>
          <a:lstStyle/>
          <a:p>
            <a:pPr algn="ctr"/>
            <a:endParaRPr lang="en-US" sz="1100" b="1" dirty="0">
              <a:latin typeface="Arial" charset="0"/>
            </a:endParaRPr>
          </a:p>
        </p:txBody>
      </p:sp>
      <p:sp>
        <p:nvSpPr>
          <p:cNvPr id="19" name="Text Box 1028"/>
          <p:cNvSpPr txBox="1">
            <a:spLocks noChangeArrowheads="1"/>
          </p:cNvSpPr>
          <p:nvPr/>
        </p:nvSpPr>
        <p:spPr bwMode="auto">
          <a:xfrm>
            <a:off x="555624" y="3513139"/>
            <a:ext cx="8921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000" b="1" dirty="0"/>
              <a:t>24.56345 V</a:t>
            </a:r>
          </a:p>
        </p:txBody>
      </p:sp>
      <p:sp>
        <p:nvSpPr>
          <p:cNvPr id="22" name="Line 1030"/>
          <p:cNvSpPr>
            <a:spLocks noChangeShapeType="1"/>
          </p:cNvSpPr>
          <p:nvPr/>
        </p:nvSpPr>
        <p:spPr bwMode="auto">
          <a:xfrm>
            <a:off x="533400" y="4495800"/>
            <a:ext cx="1600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3" name="Rectangle 1038"/>
          <p:cNvSpPr>
            <a:spLocks noChangeArrowheads="1"/>
          </p:cNvSpPr>
          <p:nvPr/>
        </p:nvSpPr>
        <p:spPr bwMode="auto">
          <a:xfrm>
            <a:off x="4876800" y="2743200"/>
            <a:ext cx="736600" cy="1270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 sz="1400" b="1"/>
          </a:p>
        </p:txBody>
      </p:sp>
      <p:sp>
        <p:nvSpPr>
          <p:cNvPr id="24" name="Oval 1039"/>
          <p:cNvSpPr>
            <a:spLocks noChangeArrowheads="1"/>
          </p:cNvSpPr>
          <p:nvPr/>
        </p:nvSpPr>
        <p:spPr bwMode="auto">
          <a:xfrm>
            <a:off x="5016500" y="3378200"/>
            <a:ext cx="457200" cy="469900"/>
          </a:xfrm>
          <a:prstGeom prst="ellipse">
            <a:avLst/>
          </a:prstGeom>
          <a:solidFill>
            <a:srgbClr val="99CCFF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sz="1400" b="1"/>
          </a:p>
        </p:txBody>
      </p:sp>
      <p:sp>
        <p:nvSpPr>
          <p:cNvPr id="25" name="Rectangle 1040"/>
          <p:cNvSpPr>
            <a:spLocks noChangeArrowheads="1"/>
          </p:cNvSpPr>
          <p:nvPr/>
        </p:nvSpPr>
        <p:spPr bwMode="auto">
          <a:xfrm>
            <a:off x="4953000" y="2857500"/>
            <a:ext cx="558800" cy="1905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 sz="1400" b="1"/>
          </a:p>
        </p:txBody>
      </p:sp>
      <p:sp>
        <p:nvSpPr>
          <p:cNvPr id="26" name="Oval 1041"/>
          <p:cNvSpPr>
            <a:spLocks noChangeArrowheads="1"/>
          </p:cNvSpPr>
          <p:nvPr/>
        </p:nvSpPr>
        <p:spPr bwMode="auto">
          <a:xfrm>
            <a:off x="4965700" y="3848100"/>
            <a:ext cx="88900" cy="114300"/>
          </a:xfrm>
          <a:prstGeom prst="ellipse">
            <a:avLst/>
          </a:prstGeom>
          <a:solidFill>
            <a:srgbClr val="FF0066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sz="1400" b="1"/>
          </a:p>
        </p:txBody>
      </p:sp>
      <p:sp>
        <p:nvSpPr>
          <p:cNvPr id="27" name="Oval 1042"/>
          <p:cNvSpPr>
            <a:spLocks noChangeArrowheads="1"/>
          </p:cNvSpPr>
          <p:nvPr/>
        </p:nvSpPr>
        <p:spPr bwMode="auto">
          <a:xfrm>
            <a:off x="5448300" y="3860800"/>
            <a:ext cx="88900" cy="1143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sz="1400" b="1"/>
          </a:p>
        </p:txBody>
      </p:sp>
      <p:sp>
        <p:nvSpPr>
          <p:cNvPr id="28" name="Text Box 1043"/>
          <p:cNvSpPr txBox="1">
            <a:spLocks noChangeArrowheads="1"/>
          </p:cNvSpPr>
          <p:nvPr/>
        </p:nvSpPr>
        <p:spPr bwMode="auto">
          <a:xfrm>
            <a:off x="4924425" y="2852738"/>
            <a:ext cx="631825" cy="233362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800" b="1">
                <a:solidFill>
                  <a:srgbClr val="FF0066"/>
                </a:solidFill>
              </a:rPr>
              <a:t>4.2          </a:t>
            </a:r>
          </a:p>
        </p:txBody>
      </p:sp>
      <p:sp>
        <p:nvSpPr>
          <p:cNvPr id="29" name="Text Box 1044"/>
          <p:cNvSpPr txBox="1">
            <a:spLocks noChangeArrowheads="1"/>
          </p:cNvSpPr>
          <p:nvPr/>
        </p:nvSpPr>
        <p:spPr bwMode="auto">
          <a:xfrm>
            <a:off x="4975225" y="3068638"/>
            <a:ext cx="5445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/>
              <a:t>RADIO</a:t>
            </a:r>
          </a:p>
          <a:p>
            <a:pPr eaLnBrk="1" hangingPunct="1"/>
            <a:r>
              <a:rPr lang="en-US" sz="800" b="1"/>
              <a:t>SHACK</a:t>
            </a:r>
          </a:p>
        </p:txBody>
      </p:sp>
      <p:sp>
        <p:nvSpPr>
          <p:cNvPr id="30" name="Line 1045"/>
          <p:cNvSpPr>
            <a:spLocks noChangeShapeType="1"/>
          </p:cNvSpPr>
          <p:nvPr/>
        </p:nvSpPr>
        <p:spPr bwMode="auto">
          <a:xfrm flipH="1">
            <a:off x="4267200" y="3898900"/>
            <a:ext cx="736600" cy="749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31" name="Line 1046"/>
          <p:cNvSpPr>
            <a:spLocks noChangeShapeType="1"/>
          </p:cNvSpPr>
          <p:nvPr/>
        </p:nvSpPr>
        <p:spPr bwMode="auto">
          <a:xfrm>
            <a:off x="5499100" y="3924300"/>
            <a:ext cx="0" cy="138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2" name="Text Box 1043"/>
          <p:cNvSpPr txBox="1">
            <a:spLocks noChangeArrowheads="1"/>
          </p:cNvSpPr>
          <p:nvPr/>
        </p:nvSpPr>
        <p:spPr bwMode="auto">
          <a:xfrm>
            <a:off x="4578350" y="5321300"/>
            <a:ext cx="1212850" cy="923925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b="1"/>
              <a:t>Zero volts</a:t>
            </a:r>
          </a:p>
          <a:p>
            <a:pPr algn="ctr" eaLnBrk="1" hangingPunct="1"/>
            <a:r>
              <a:rPr lang="en-US" b="1"/>
              <a:t>(ground)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468840" y="3941762"/>
            <a:ext cx="798360" cy="1092200"/>
            <a:chOff x="3316440" y="3941762"/>
            <a:chExt cx="798360" cy="1092200"/>
          </a:xfrm>
        </p:grpSpPr>
        <p:sp>
          <p:nvSpPr>
            <p:cNvPr id="34" name="Line 1028"/>
            <p:cNvSpPr>
              <a:spLocks noChangeShapeType="1"/>
            </p:cNvSpPr>
            <p:nvPr/>
          </p:nvSpPr>
          <p:spPr bwMode="auto">
            <a:xfrm>
              <a:off x="3316440" y="3941762"/>
              <a:ext cx="7983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5" name="Line 1029"/>
            <p:cNvSpPr>
              <a:spLocks noChangeShapeType="1"/>
            </p:cNvSpPr>
            <p:nvPr/>
          </p:nvSpPr>
          <p:spPr bwMode="auto">
            <a:xfrm>
              <a:off x="3316440" y="4119562"/>
              <a:ext cx="7983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6" name="Line 1031"/>
            <p:cNvSpPr>
              <a:spLocks noChangeShapeType="1"/>
            </p:cNvSpPr>
            <p:nvPr/>
          </p:nvSpPr>
          <p:spPr bwMode="auto">
            <a:xfrm>
              <a:off x="3316440" y="4310062"/>
              <a:ext cx="7983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7" name="Line 1032"/>
            <p:cNvSpPr>
              <a:spLocks noChangeShapeType="1"/>
            </p:cNvSpPr>
            <p:nvPr/>
          </p:nvSpPr>
          <p:spPr bwMode="auto">
            <a:xfrm>
              <a:off x="3316440" y="4487862"/>
              <a:ext cx="7983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8" name="Line 1033"/>
            <p:cNvSpPr>
              <a:spLocks noChangeShapeType="1"/>
            </p:cNvSpPr>
            <p:nvPr/>
          </p:nvSpPr>
          <p:spPr bwMode="auto">
            <a:xfrm>
              <a:off x="3316440" y="4665662"/>
              <a:ext cx="7983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9" name="Line 1034"/>
            <p:cNvSpPr>
              <a:spLocks noChangeShapeType="1"/>
            </p:cNvSpPr>
            <p:nvPr/>
          </p:nvSpPr>
          <p:spPr bwMode="auto">
            <a:xfrm>
              <a:off x="3316440" y="4843462"/>
              <a:ext cx="7983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40" name="Line 1035"/>
            <p:cNvSpPr>
              <a:spLocks noChangeShapeType="1"/>
            </p:cNvSpPr>
            <p:nvPr/>
          </p:nvSpPr>
          <p:spPr bwMode="auto">
            <a:xfrm>
              <a:off x="3316440" y="5033962"/>
              <a:ext cx="7983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41" name="Text Box 1037"/>
          <p:cNvSpPr txBox="1">
            <a:spLocks noChangeArrowheads="1"/>
          </p:cNvSpPr>
          <p:nvPr/>
        </p:nvSpPr>
        <p:spPr bwMode="auto">
          <a:xfrm>
            <a:off x="3276601" y="3810000"/>
            <a:ext cx="3352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b="1"/>
              <a:t>2</a:t>
            </a:r>
          </a:p>
          <a:p>
            <a:pPr eaLnBrk="1" hangingPunct="1"/>
            <a:r>
              <a:rPr lang="en-US" sz="1200" b="1"/>
              <a:t>4</a:t>
            </a:r>
          </a:p>
          <a:p>
            <a:pPr eaLnBrk="1" hangingPunct="1"/>
            <a:r>
              <a:rPr lang="en-US" sz="1200" b="1"/>
              <a:t>5</a:t>
            </a:r>
          </a:p>
          <a:p>
            <a:pPr eaLnBrk="1" hangingPunct="1"/>
            <a:r>
              <a:rPr lang="en-US" sz="1200" b="1"/>
              <a:t>6</a:t>
            </a:r>
          </a:p>
          <a:p>
            <a:pPr eaLnBrk="1" hangingPunct="1"/>
            <a:r>
              <a:rPr lang="en-US" sz="1200" b="1"/>
              <a:t>3</a:t>
            </a:r>
          </a:p>
          <a:p>
            <a:pPr eaLnBrk="1" hangingPunct="1"/>
            <a:r>
              <a:rPr lang="en-US" sz="1200" b="1"/>
              <a:t>4</a:t>
            </a:r>
          </a:p>
          <a:p>
            <a:pPr eaLnBrk="1" hangingPunct="1"/>
            <a:r>
              <a:rPr lang="en-US" sz="1200" b="1"/>
              <a:t>5</a:t>
            </a:r>
          </a:p>
          <a:p>
            <a:pPr eaLnBrk="1" hangingPunct="1"/>
            <a:endParaRPr lang="en-US" sz="1200" b="1"/>
          </a:p>
        </p:txBody>
      </p:sp>
      <p:grpSp>
        <p:nvGrpSpPr>
          <p:cNvPr id="80" name="Group 79"/>
          <p:cNvGrpSpPr/>
          <p:nvPr/>
        </p:nvGrpSpPr>
        <p:grpSpPr>
          <a:xfrm>
            <a:off x="6400800" y="3492500"/>
            <a:ext cx="1295400" cy="2717800"/>
            <a:chOff x="6363290" y="3492500"/>
            <a:chExt cx="2057850" cy="2717800"/>
          </a:xfrm>
        </p:grpSpPr>
        <p:sp>
          <p:nvSpPr>
            <p:cNvPr id="44" name="Line 1028"/>
            <p:cNvSpPr>
              <a:spLocks noChangeShapeType="1"/>
            </p:cNvSpPr>
            <p:nvPr/>
          </p:nvSpPr>
          <p:spPr bwMode="auto">
            <a:xfrm>
              <a:off x="6363290" y="3492500"/>
              <a:ext cx="20578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45" name="Line 1029"/>
            <p:cNvSpPr>
              <a:spLocks noChangeShapeType="1"/>
            </p:cNvSpPr>
            <p:nvPr/>
          </p:nvSpPr>
          <p:spPr bwMode="auto">
            <a:xfrm>
              <a:off x="6363290" y="3670300"/>
              <a:ext cx="20578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46" name="Line 1030"/>
            <p:cNvSpPr>
              <a:spLocks noChangeShapeType="1"/>
            </p:cNvSpPr>
            <p:nvPr/>
          </p:nvSpPr>
          <p:spPr bwMode="auto">
            <a:xfrm>
              <a:off x="6363290" y="3860800"/>
              <a:ext cx="20578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47" name="Line 1031"/>
            <p:cNvSpPr>
              <a:spLocks noChangeShapeType="1"/>
            </p:cNvSpPr>
            <p:nvPr/>
          </p:nvSpPr>
          <p:spPr bwMode="auto">
            <a:xfrm>
              <a:off x="6363290" y="4038600"/>
              <a:ext cx="20578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48" name="Line 1032"/>
            <p:cNvSpPr>
              <a:spLocks noChangeShapeType="1"/>
            </p:cNvSpPr>
            <p:nvPr/>
          </p:nvSpPr>
          <p:spPr bwMode="auto">
            <a:xfrm>
              <a:off x="6363290" y="4216400"/>
              <a:ext cx="20578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49" name="Line 1033"/>
            <p:cNvSpPr>
              <a:spLocks noChangeShapeType="1"/>
            </p:cNvSpPr>
            <p:nvPr/>
          </p:nvSpPr>
          <p:spPr bwMode="auto">
            <a:xfrm>
              <a:off x="6363290" y="4394200"/>
              <a:ext cx="20578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50" name="Line 1034"/>
            <p:cNvSpPr>
              <a:spLocks noChangeShapeType="1"/>
            </p:cNvSpPr>
            <p:nvPr/>
          </p:nvSpPr>
          <p:spPr bwMode="auto">
            <a:xfrm>
              <a:off x="6363290" y="4584700"/>
              <a:ext cx="20578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51" name="Line 1035"/>
            <p:cNvSpPr>
              <a:spLocks noChangeShapeType="1"/>
            </p:cNvSpPr>
            <p:nvPr/>
          </p:nvSpPr>
          <p:spPr bwMode="auto">
            <a:xfrm>
              <a:off x="6363290" y="4762500"/>
              <a:ext cx="20578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52" name="Line 1036"/>
            <p:cNvSpPr>
              <a:spLocks noChangeShapeType="1"/>
            </p:cNvSpPr>
            <p:nvPr/>
          </p:nvSpPr>
          <p:spPr bwMode="auto">
            <a:xfrm>
              <a:off x="6363290" y="4940300"/>
              <a:ext cx="20578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53" name="Line 1037"/>
            <p:cNvSpPr>
              <a:spLocks noChangeShapeType="1"/>
            </p:cNvSpPr>
            <p:nvPr/>
          </p:nvSpPr>
          <p:spPr bwMode="auto">
            <a:xfrm>
              <a:off x="6363290" y="5130800"/>
              <a:ext cx="20578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54" name="Line 1038"/>
            <p:cNvSpPr>
              <a:spLocks noChangeShapeType="1"/>
            </p:cNvSpPr>
            <p:nvPr/>
          </p:nvSpPr>
          <p:spPr bwMode="auto">
            <a:xfrm>
              <a:off x="6363290" y="5308600"/>
              <a:ext cx="20578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55" name="Line 1039"/>
            <p:cNvSpPr>
              <a:spLocks noChangeShapeType="1"/>
            </p:cNvSpPr>
            <p:nvPr/>
          </p:nvSpPr>
          <p:spPr bwMode="auto">
            <a:xfrm>
              <a:off x="6363290" y="5486400"/>
              <a:ext cx="20578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56" name="Line 1040"/>
            <p:cNvSpPr>
              <a:spLocks noChangeShapeType="1"/>
            </p:cNvSpPr>
            <p:nvPr/>
          </p:nvSpPr>
          <p:spPr bwMode="auto">
            <a:xfrm>
              <a:off x="6363290" y="5664200"/>
              <a:ext cx="20578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57" name="Line 1041"/>
            <p:cNvSpPr>
              <a:spLocks noChangeShapeType="1"/>
            </p:cNvSpPr>
            <p:nvPr/>
          </p:nvSpPr>
          <p:spPr bwMode="auto">
            <a:xfrm>
              <a:off x="6363290" y="5854700"/>
              <a:ext cx="20578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58" name="Line 1042"/>
            <p:cNvSpPr>
              <a:spLocks noChangeShapeType="1"/>
            </p:cNvSpPr>
            <p:nvPr/>
          </p:nvSpPr>
          <p:spPr bwMode="auto">
            <a:xfrm>
              <a:off x="6363290" y="6032500"/>
              <a:ext cx="20578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59" name="Line 1043"/>
            <p:cNvSpPr>
              <a:spLocks noChangeShapeType="1"/>
            </p:cNvSpPr>
            <p:nvPr/>
          </p:nvSpPr>
          <p:spPr bwMode="auto">
            <a:xfrm>
              <a:off x="6363290" y="6210300"/>
              <a:ext cx="20578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60" name="Text Box 1045"/>
          <p:cNvSpPr txBox="1">
            <a:spLocks noChangeArrowheads="1"/>
          </p:cNvSpPr>
          <p:nvPr/>
        </p:nvSpPr>
        <p:spPr bwMode="auto">
          <a:xfrm>
            <a:off x="6172200" y="3352800"/>
            <a:ext cx="123532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b="1" dirty="0"/>
              <a:t>2</a:t>
            </a:r>
            <a:r>
              <a:rPr lang="en-US" sz="1200" b="1" baseline="30000" dirty="0"/>
              <a:t>0</a:t>
            </a:r>
            <a:endParaRPr lang="en-US" sz="1200" b="1" dirty="0"/>
          </a:p>
          <a:p>
            <a:pPr eaLnBrk="1" hangingPunct="1"/>
            <a:r>
              <a:rPr lang="en-US" sz="1200" b="1" dirty="0"/>
              <a:t>2</a:t>
            </a:r>
            <a:r>
              <a:rPr lang="en-US" sz="1200" b="1" baseline="30000" dirty="0"/>
              <a:t>1</a:t>
            </a:r>
            <a:endParaRPr lang="en-US" sz="1200" b="1" dirty="0"/>
          </a:p>
          <a:p>
            <a:pPr eaLnBrk="1" hangingPunct="1"/>
            <a:r>
              <a:rPr lang="en-US" sz="1200" b="1" dirty="0"/>
              <a:t>2</a:t>
            </a:r>
            <a:r>
              <a:rPr lang="en-US" sz="1200" b="1" baseline="30000" dirty="0"/>
              <a:t>2</a:t>
            </a:r>
            <a:endParaRPr lang="en-US" sz="1200" b="1" dirty="0"/>
          </a:p>
          <a:p>
            <a:pPr eaLnBrk="1" hangingPunct="1"/>
            <a:r>
              <a:rPr lang="en-US" sz="1200" b="1" dirty="0"/>
              <a:t>2</a:t>
            </a:r>
            <a:r>
              <a:rPr lang="en-US" sz="1200" b="1" baseline="30000" dirty="0"/>
              <a:t>3</a:t>
            </a:r>
            <a:endParaRPr lang="en-US" sz="1200" b="1" dirty="0"/>
          </a:p>
          <a:p>
            <a:pPr eaLnBrk="1" hangingPunct="1"/>
            <a:r>
              <a:rPr lang="en-US" sz="1200" b="1" dirty="0"/>
              <a:t>2</a:t>
            </a:r>
            <a:r>
              <a:rPr lang="en-US" sz="1200" b="1" baseline="30000" dirty="0"/>
              <a:t>4</a:t>
            </a:r>
            <a:endParaRPr lang="en-US" sz="1200" b="1" dirty="0"/>
          </a:p>
          <a:p>
            <a:pPr eaLnBrk="1" hangingPunct="1"/>
            <a:r>
              <a:rPr lang="en-US" sz="1200" b="1" dirty="0"/>
              <a:t>2</a:t>
            </a:r>
            <a:r>
              <a:rPr lang="en-US" sz="1200" b="1" baseline="30000" dirty="0"/>
              <a:t>5</a:t>
            </a:r>
            <a:endParaRPr lang="en-US" sz="1200" b="1" dirty="0"/>
          </a:p>
          <a:p>
            <a:pPr eaLnBrk="1" hangingPunct="1"/>
            <a:r>
              <a:rPr lang="en-US" sz="1200" b="1" dirty="0"/>
              <a:t>2</a:t>
            </a:r>
            <a:r>
              <a:rPr lang="en-US" sz="1200" b="1" baseline="30000" dirty="0"/>
              <a:t>6</a:t>
            </a:r>
            <a:endParaRPr lang="en-US" sz="1200" b="1" dirty="0"/>
          </a:p>
          <a:p>
            <a:pPr eaLnBrk="1" hangingPunct="1"/>
            <a:r>
              <a:rPr lang="en-US" sz="1200" b="1" dirty="0"/>
              <a:t>2</a:t>
            </a:r>
            <a:r>
              <a:rPr lang="en-US" sz="1200" b="1" baseline="30000" dirty="0"/>
              <a:t>7</a:t>
            </a:r>
            <a:endParaRPr lang="en-US" sz="1200" b="1" dirty="0"/>
          </a:p>
          <a:p>
            <a:pPr eaLnBrk="1" hangingPunct="1"/>
            <a:r>
              <a:rPr lang="en-US" sz="1200" b="1" dirty="0"/>
              <a:t>2</a:t>
            </a:r>
            <a:r>
              <a:rPr lang="en-US" sz="1200" b="1" baseline="30000" dirty="0"/>
              <a:t>8</a:t>
            </a:r>
            <a:endParaRPr lang="en-US" sz="1200" b="1" dirty="0"/>
          </a:p>
          <a:p>
            <a:pPr eaLnBrk="1" hangingPunct="1"/>
            <a:r>
              <a:rPr lang="en-US" sz="1200" b="1" dirty="0"/>
              <a:t>2</a:t>
            </a:r>
            <a:r>
              <a:rPr lang="en-US" sz="1200" b="1" baseline="30000" dirty="0"/>
              <a:t>9</a:t>
            </a:r>
            <a:endParaRPr lang="en-US" sz="1200" b="1" dirty="0"/>
          </a:p>
          <a:p>
            <a:pPr eaLnBrk="1" hangingPunct="1"/>
            <a:r>
              <a:rPr lang="en-US" sz="1200" b="1" dirty="0"/>
              <a:t>2</a:t>
            </a:r>
            <a:r>
              <a:rPr lang="en-US" sz="1200" b="1" baseline="30000" dirty="0"/>
              <a:t>10</a:t>
            </a:r>
            <a:endParaRPr lang="en-US" sz="1200" b="1" dirty="0"/>
          </a:p>
          <a:p>
            <a:pPr eaLnBrk="1" hangingPunct="1"/>
            <a:r>
              <a:rPr lang="en-US" sz="1200" b="1" dirty="0"/>
              <a:t>2</a:t>
            </a:r>
            <a:r>
              <a:rPr lang="en-US" sz="1200" b="1" baseline="30000" dirty="0"/>
              <a:t>11</a:t>
            </a:r>
            <a:endParaRPr lang="en-US" sz="1200" b="1" dirty="0"/>
          </a:p>
          <a:p>
            <a:pPr eaLnBrk="1" hangingPunct="1"/>
            <a:r>
              <a:rPr lang="en-US" sz="1200" b="1" dirty="0"/>
              <a:t>2</a:t>
            </a:r>
            <a:r>
              <a:rPr lang="en-US" sz="1200" b="1" baseline="30000" dirty="0"/>
              <a:t>12</a:t>
            </a:r>
            <a:endParaRPr lang="en-US" sz="1200" b="1" dirty="0"/>
          </a:p>
          <a:p>
            <a:pPr eaLnBrk="1" hangingPunct="1"/>
            <a:r>
              <a:rPr lang="en-US" sz="1200" b="1" dirty="0"/>
              <a:t>2</a:t>
            </a:r>
            <a:r>
              <a:rPr lang="en-US" sz="1200" b="1" baseline="30000" dirty="0"/>
              <a:t>13</a:t>
            </a:r>
            <a:endParaRPr lang="en-US" sz="1200" b="1" dirty="0"/>
          </a:p>
          <a:p>
            <a:pPr eaLnBrk="1" hangingPunct="1"/>
            <a:r>
              <a:rPr lang="en-US" sz="1200" b="1" dirty="0"/>
              <a:t>2</a:t>
            </a:r>
            <a:r>
              <a:rPr lang="en-US" sz="1200" b="1" baseline="30000" dirty="0"/>
              <a:t>14</a:t>
            </a:r>
            <a:endParaRPr lang="en-US" sz="1200" b="1" dirty="0"/>
          </a:p>
          <a:p>
            <a:pPr eaLnBrk="1" hangingPunct="1"/>
            <a:r>
              <a:rPr lang="en-US" sz="1200" b="1" dirty="0"/>
              <a:t>2</a:t>
            </a:r>
            <a:r>
              <a:rPr lang="en-US" sz="1200" b="1" baseline="30000" dirty="0"/>
              <a:t>15</a:t>
            </a:r>
            <a:endParaRPr lang="en-US" sz="1200" b="1" dirty="0"/>
          </a:p>
        </p:txBody>
      </p:sp>
      <p:grpSp>
        <p:nvGrpSpPr>
          <p:cNvPr id="62" name="Group 1063"/>
          <p:cNvGrpSpPr>
            <a:grpSpLocks/>
          </p:cNvGrpSpPr>
          <p:nvPr/>
        </p:nvGrpSpPr>
        <p:grpSpPr bwMode="auto">
          <a:xfrm>
            <a:off x="8153400" y="3505200"/>
            <a:ext cx="204466" cy="2717800"/>
            <a:chOff x="248" y="2200"/>
            <a:chExt cx="176" cy="1712"/>
          </a:xfrm>
        </p:grpSpPr>
        <p:sp>
          <p:nvSpPr>
            <p:cNvPr id="63" name="Line 1047"/>
            <p:cNvSpPr>
              <a:spLocks noChangeShapeType="1"/>
            </p:cNvSpPr>
            <p:nvPr/>
          </p:nvSpPr>
          <p:spPr bwMode="auto">
            <a:xfrm>
              <a:off x="248" y="2200"/>
              <a:ext cx="176" cy="0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64" name="Line 1048"/>
            <p:cNvSpPr>
              <a:spLocks noChangeShapeType="1"/>
            </p:cNvSpPr>
            <p:nvPr/>
          </p:nvSpPr>
          <p:spPr bwMode="auto">
            <a:xfrm>
              <a:off x="248" y="2320"/>
              <a:ext cx="176" cy="0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65" name="Line 1049"/>
            <p:cNvSpPr>
              <a:spLocks noChangeShapeType="1"/>
            </p:cNvSpPr>
            <p:nvPr/>
          </p:nvSpPr>
          <p:spPr bwMode="auto">
            <a:xfrm>
              <a:off x="248" y="2424"/>
              <a:ext cx="176" cy="0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66" name="Line 1050"/>
            <p:cNvSpPr>
              <a:spLocks noChangeShapeType="1"/>
            </p:cNvSpPr>
            <p:nvPr/>
          </p:nvSpPr>
          <p:spPr bwMode="auto">
            <a:xfrm>
              <a:off x="248" y="2536"/>
              <a:ext cx="176" cy="0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67" name="Line 1051"/>
            <p:cNvSpPr>
              <a:spLocks noChangeShapeType="1"/>
            </p:cNvSpPr>
            <p:nvPr/>
          </p:nvSpPr>
          <p:spPr bwMode="auto">
            <a:xfrm>
              <a:off x="248" y="2648"/>
              <a:ext cx="176" cy="0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68" name="Line 1052"/>
            <p:cNvSpPr>
              <a:spLocks noChangeShapeType="1"/>
            </p:cNvSpPr>
            <p:nvPr/>
          </p:nvSpPr>
          <p:spPr bwMode="auto">
            <a:xfrm>
              <a:off x="248" y="2768"/>
              <a:ext cx="176" cy="0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69" name="Line 1053"/>
            <p:cNvSpPr>
              <a:spLocks noChangeShapeType="1"/>
            </p:cNvSpPr>
            <p:nvPr/>
          </p:nvSpPr>
          <p:spPr bwMode="auto">
            <a:xfrm>
              <a:off x="248" y="2872"/>
              <a:ext cx="176" cy="0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70" name="Line 1054"/>
            <p:cNvSpPr>
              <a:spLocks noChangeShapeType="1"/>
            </p:cNvSpPr>
            <p:nvPr/>
          </p:nvSpPr>
          <p:spPr bwMode="auto">
            <a:xfrm>
              <a:off x="248" y="2984"/>
              <a:ext cx="176" cy="0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71" name="Line 1055"/>
            <p:cNvSpPr>
              <a:spLocks noChangeShapeType="1"/>
            </p:cNvSpPr>
            <p:nvPr/>
          </p:nvSpPr>
          <p:spPr bwMode="auto">
            <a:xfrm>
              <a:off x="248" y="3104"/>
              <a:ext cx="176" cy="0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72" name="Line 1056"/>
            <p:cNvSpPr>
              <a:spLocks noChangeShapeType="1"/>
            </p:cNvSpPr>
            <p:nvPr/>
          </p:nvSpPr>
          <p:spPr bwMode="auto">
            <a:xfrm>
              <a:off x="248" y="3224"/>
              <a:ext cx="176" cy="0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73" name="Line 1057"/>
            <p:cNvSpPr>
              <a:spLocks noChangeShapeType="1"/>
            </p:cNvSpPr>
            <p:nvPr/>
          </p:nvSpPr>
          <p:spPr bwMode="auto">
            <a:xfrm>
              <a:off x="248" y="3328"/>
              <a:ext cx="176" cy="0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74" name="Line 1058"/>
            <p:cNvSpPr>
              <a:spLocks noChangeShapeType="1"/>
            </p:cNvSpPr>
            <p:nvPr/>
          </p:nvSpPr>
          <p:spPr bwMode="auto">
            <a:xfrm>
              <a:off x="248" y="3440"/>
              <a:ext cx="176" cy="0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75" name="Line 1059"/>
            <p:cNvSpPr>
              <a:spLocks noChangeShapeType="1"/>
            </p:cNvSpPr>
            <p:nvPr/>
          </p:nvSpPr>
          <p:spPr bwMode="auto">
            <a:xfrm>
              <a:off x="248" y="3552"/>
              <a:ext cx="176" cy="0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76" name="Line 1060"/>
            <p:cNvSpPr>
              <a:spLocks noChangeShapeType="1"/>
            </p:cNvSpPr>
            <p:nvPr/>
          </p:nvSpPr>
          <p:spPr bwMode="auto">
            <a:xfrm>
              <a:off x="248" y="3672"/>
              <a:ext cx="176" cy="0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77" name="Line 1061"/>
            <p:cNvSpPr>
              <a:spLocks noChangeShapeType="1"/>
            </p:cNvSpPr>
            <p:nvPr/>
          </p:nvSpPr>
          <p:spPr bwMode="auto">
            <a:xfrm>
              <a:off x="248" y="3792"/>
              <a:ext cx="176" cy="0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78" name="Line 1062"/>
            <p:cNvSpPr>
              <a:spLocks noChangeShapeType="1"/>
            </p:cNvSpPr>
            <p:nvPr/>
          </p:nvSpPr>
          <p:spPr bwMode="auto">
            <a:xfrm>
              <a:off x="248" y="3912"/>
              <a:ext cx="176" cy="0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81" name="Text Box 1046"/>
          <p:cNvSpPr txBox="1">
            <a:spLocks noChangeArrowheads="1"/>
          </p:cNvSpPr>
          <p:nvPr/>
        </p:nvSpPr>
        <p:spPr bwMode="auto">
          <a:xfrm>
            <a:off x="7696200" y="3352800"/>
            <a:ext cx="1243013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b="1" dirty="0"/>
              <a:t>on	1</a:t>
            </a:r>
          </a:p>
          <a:p>
            <a:pPr eaLnBrk="1" hangingPunct="1"/>
            <a:r>
              <a:rPr lang="en-US" sz="1200" b="1" dirty="0"/>
              <a:t>off	0</a:t>
            </a:r>
          </a:p>
          <a:p>
            <a:pPr eaLnBrk="1" hangingPunct="1"/>
            <a:r>
              <a:rPr lang="en-US" sz="1200" b="1" dirty="0"/>
              <a:t>on	1</a:t>
            </a:r>
          </a:p>
          <a:p>
            <a:pPr eaLnBrk="1" hangingPunct="1"/>
            <a:r>
              <a:rPr lang="en-US" sz="1200" b="1" dirty="0"/>
              <a:t>off	0</a:t>
            </a:r>
          </a:p>
          <a:p>
            <a:pPr eaLnBrk="1" hangingPunct="1"/>
            <a:r>
              <a:rPr lang="en-US" sz="1200" b="1" dirty="0"/>
              <a:t>off	0</a:t>
            </a:r>
          </a:p>
          <a:p>
            <a:pPr eaLnBrk="1" hangingPunct="1"/>
            <a:r>
              <a:rPr lang="en-US" sz="1200" b="1" dirty="0"/>
              <a:t>on	1</a:t>
            </a:r>
          </a:p>
          <a:p>
            <a:pPr eaLnBrk="1" hangingPunct="1"/>
            <a:r>
              <a:rPr lang="en-US" sz="1200" b="1" dirty="0"/>
              <a:t>on	1</a:t>
            </a:r>
          </a:p>
          <a:p>
            <a:pPr eaLnBrk="1" hangingPunct="1"/>
            <a:r>
              <a:rPr lang="en-US" sz="1200" b="1" dirty="0"/>
              <a:t>on	1</a:t>
            </a:r>
          </a:p>
          <a:p>
            <a:pPr eaLnBrk="1" hangingPunct="1"/>
            <a:r>
              <a:rPr lang="en-US" sz="1200" b="1" dirty="0"/>
              <a:t>off	0</a:t>
            </a:r>
          </a:p>
          <a:p>
            <a:pPr eaLnBrk="1" hangingPunct="1"/>
            <a:r>
              <a:rPr lang="en-US" sz="1200" b="1" dirty="0"/>
              <a:t>off	0</a:t>
            </a:r>
          </a:p>
          <a:p>
            <a:pPr eaLnBrk="1" hangingPunct="1"/>
            <a:r>
              <a:rPr lang="en-US" sz="1200" b="1" dirty="0"/>
              <a:t>off	0</a:t>
            </a:r>
          </a:p>
          <a:p>
            <a:pPr eaLnBrk="1" hangingPunct="1"/>
            <a:r>
              <a:rPr lang="en-US" sz="1200" b="1" dirty="0"/>
              <a:t>on	1</a:t>
            </a:r>
          </a:p>
          <a:p>
            <a:pPr eaLnBrk="1" hangingPunct="1"/>
            <a:r>
              <a:rPr lang="en-US" sz="1200" b="1" dirty="0"/>
              <a:t>on	1</a:t>
            </a:r>
          </a:p>
          <a:p>
            <a:pPr eaLnBrk="1" hangingPunct="1"/>
            <a:r>
              <a:rPr lang="en-US" sz="1200" b="1" dirty="0"/>
              <a:t>on	1</a:t>
            </a:r>
          </a:p>
          <a:p>
            <a:pPr eaLnBrk="1" hangingPunct="1"/>
            <a:r>
              <a:rPr lang="en-US" sz="1200" b="1" dirty="0"/>
              <a:t>on	1</a:t>
            </a:r>
          </a:p>
          <a:p>
            <a:pPr eaLnBrk="1" hangingPunct="1"/>
            <a:r>
              <a:rPr lang="en-US" sz="1200" b="1" dirty="0"/>
              <a:t>off	0</a:t>
            </a:r>
          </a:p>
        </p:txBody>
      </p:sp>
    </p:spTree>
    <p:extLst>
      <p:ext uri="{BB962C8B-B14F-4D97-AF65-F5344CB8AC3E}">
        <p14:creationId xmlns:p14="http://schemas.microsoft.com/office/powerpoint/2010/main" val="9410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800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600" dirty="0"/>
              <a:t>Since we are switching between two voltage levels, our number system has only 2 digits, 1 or 0: a</a:t>
            </a:r>
            <a:r>
              <a:rPr lang="en-US" sz="1600" b="1" i="1" dirty="0"/>
              <a:t> binary</a:t>
            </a:r>
            <a:r>
              <a:rPr lang="en-US" sz="1600" dirty="0"/>
              <a:t>  number system 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The arithmetic and logical operations on a set of binary number is called </a:t>
            </a:r>
            <a:r>
              <a:rPr lang="en-US" sz="1600" b="1" i="1" dirty="0"/>
              <a:t>Boolean Algebra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From approach #3, what is the number:  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off  on  on  on  on  off  off  off  on  on  on  off  off  on   off  on   ?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0     1    1   1    1    0    0    0    1    1    1    0   0    1     0     1   ?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Answer: 30949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How did I get this?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0 x 2</a:t>
            </a:r>
            <a:r>
              <a:rPr lang="en-US" sz="1600" baseline="30000" dirty="0"/>
              <a:t>15 </a:t>
            </a:r>
            <a:r>
              <a:rPr lang="en-US" sz="1600" dirty="0"/>
              <a:t> =  0     	1 x 2</a:t>
            </a:r>
            <a:r>
              <a:rPr lang="en-US" sz="1600" baseline="30000" dirty="0"/>
              <a:t>14 </a:t>
            </a:r>
            <a:r>
              <a:rPr lang="en-US" sz="1600" dirty="0"/>
              <a:t> =  16,384     	1 x 2</a:t>
            </a:r>
            <a:r>
              <a:rPr lang="en-US" sz="1600" baseline="30000" dirty="0"/>
              <a:t>13 </a:t>
            </a:r>
            <a:r>
              <a:rPr lang="en-US" sz="1600" dirty="0"/>
              <a:t> =  8,192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1 x 2</a:t>
            </a:r>
            <a:r>
              <a:rPr lang="en-US" sz="1600" baseline="30000" dirty="0"/>
              <a:t>12 </a:t>
            </a:r>
            <a:r>
              <a:rPr lang="en-US" sz="1600" dirty="0"/>
              <a:t> =  4,096	1 x 2</a:t>
            </a:r>
            <a:r>
              <a:rPr lang="en-US" sz="1600" baseline="30000" dirty="0"/>
              <a:t>11 </a:t>
            </a:r>
            <a:r>
              <a:rPr lang="en-US" sz="1600" dirty="0"/>
              <a:t> =  2,048		0 x 2</a:t>
            </a:r>
            <a:r>
              <a:rPr lang="en-US" sz="1600" baseline="30000" dirty="0"/>
              <a:t>10 </a:t>
            </a:r>
            <a:r>
              <a:rPr lang="en-US" sz="1600" dirty="0"/>
              <a:t> =  0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0 x 2</a:t>
            </a:r>
            <a:r>
              <a:rPr lang="en-US" sz="1600" baseline="30000" dirty="0"/>
              <a:t>9</a:t>
            </a:r>
            <a:r>
              <a:rPr lang="en-US" sz="1600" dirty="0"/>
              <a:t> </a:t>
            </a:r>
            <a:r>
              <a:rPr lang="en-US" sz="1600" baseline="30000" dirty="0"/>
              <a:t> </a:t>
            </a:r>
            <a:r>
              <a:rPr lang="en-US" sz="1600" dirty="0"/>
              <a:t> =  0	0 x 2</a:t>
            </a:r>
            <a:r>
              <a:rPr lang="en-US" sz="1600" baseline="30000" dirty="0"/>
              <a:t>8 </a:t>
            </a:r>
            <a:r>
              <a:rPr lang="en-US" sz="1600" dirty="0"/>
              <a:t>  =  0		1 x 2</a:t>
            </a:r>
            <a:r>
              <a:rPr lang="en-US" sz="1600" baseline="30000" dirty="0"/>
              <a:t>7 </a:t>
            </a:r>
            <a:r>
              <a:rPr lang="en-US" sz="1600" dirty="0"/>
              <a:t> =   128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1 x 2</a:t>
            </a:r>
            <a:r>
              <a:rPr lang="en-US" sz="1600" baseline="30000" dirty="0"/>
              <a:t>6 </a:t>
            </a:r>
            <a:r>
              <a:rPr lang="en-US" sz="1600" dirty="0"/>
              <a:t> =   64	1 x 2</a:t>
            </a:r>
            <a:r>
              <a:rPr lang="en-US" sz="1600" baseline="30000" dirty="0"/>
              <a:t>5 </a:t>
            </a:r>
            <a:r>
              <a:rPr lang="en-US" sz="1600" dirty="0"/>
              <a:t> =   32		0 x 2</a:t>
            </a:r>
            <a:r>
              <a:rPr lang="en-US" sz="1600" baseline="30000" dirty="0"/>
              <a:t>4 </a:t>
            </a:r>
            <a:r>
              <a:rPr lang="en-US" sz="1600" dirty="0"/>
              <a:t> =   0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0 x 2</a:t>
            </a:r>
            <a:r>
              <a:rPr lang="en-US" sz="1600" b="1" baseline="30000" dirty="0"/>
              <a:t>3</a:t>
            </a:r>
            <a:r>
              <a:rPr lang="en-US" sz="1600" baseline="30000" dirty="0"/>
              <a:t> </a:t>
            </a:r>
            <a:r>
              <a:rPr lang="en-US" sz="1600" dirty="0"/>
              <a:t> =   0	1 x 2</a:t>
            </a:r>
            <a:r>
              <a:rPr lang="en-US" sz="1600" baseline="30000" dirty="0"/>
              <a:t>2 </a:t>
            </a:r>
            <a:r>
              <a:rPr lang="en-US" sz="1600" dirty="0"/>
              <a:t> =   4 		 0 x 2</a:t>
            </a:r>
            <a:r>
              <a:rPr lang="en-US" sz="1600" baseline="30000" dirty="0"/>
              <a:t>1 </a:t>
            </a:r>
            <a:r>
              <a:rPr lang="en-US" sz="1600" dirty="0"/>
              <a:t> =  0 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1 x 2</a:t>
            </a:r>
            <a:r>
              <a:rPr lang="en-US" sz="1600" baseline="30000" dirty="0"/>
              <a:t>0 </a:t>
            </a:r>
            <a:r>
              <a:rPr lang="en-US" sz="1600" dirty="0"/>
              <a:t> =   1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 dirty="0"/>
              <a:t>16,384 + 8,192 + 4,096 + 2,048 + 128 + 64 +32 + 4 + 1 = 30949	</a:t>
            </a:r>
            <a:r>
              <a:rPr lang="en-US" sz="1800" dirty="0"/>
              <a:t>	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5648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Binary, Octal, and Hexadecimal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610600" cy="4449763"/>
          </a:xfrm>
        </p:spPr>
        <p:txBody>
          <a:bodyPr/>
          <a:lstStyle/>
          <a:p>
            <a:r>
              <a:rPr lang="en-US" sz="1800" dirty="0"/>
              <a:t>We use the binary number system to represent numbers and logical operations in a computer</a:t>
            </a:r>
          </a:p>
          <a:p>
            <a:r>
              <a:rPr lang="en-US" sz="1800" dirty="0"/>
              <a:t>Reading and writing binary numbers is tedious and error-prone because the numbers can be very long</a:t>
            </a:r>
          </a:p>
          <a:p>
            <a:r>
              <a:rPr lang="en-US" sz="1800" dirty="0"/>
              <a:t>Octal and hexadecimal are ways to simplify the representation of numbers to make them easier to understand and manipulate</a:t>
            </a:r>
          </a:p>
          <a:p>
            <a:r>
              <a:rPr lang="en-US" sz="1800" dirty="0"/>
              <a:t>For example: </a:t>
            </a:r>
          </a:p>
          <a:p>
            <a:pPr lvl="1"/>
            <a:r>
              <a:rPr lang="en-US" sz="1800" dirty="0"/>
              <a:t> 0  1  1  1  1 0  0  0  1  1  1  0  0  1  0  1     =   30,949 in decimal</a:t>
            </a:r>
          </a:p>
          <a:p>
            <a:pPr lvl="1"/>
            <a:r>
              <a:rPr lang="en-US" sz="1800" dirty="0"/>
              <a:t> 0   1 1 1   1 0 0   0 1 1   1 0 0   1 0 1         =   074345 in octal (074345 in C)</a:t>
            </a:r>
          </a:p>
          <a:p>
            <a:pPr lvl="1"/>
            <a:r>
              <a:rPr lang="en-US" sz="1800" dirty="0"/>
              <a:t> 0 1 1 1     1 0 0 0     1 1 1 0    0 1 0 1        =   78E5 in hexadecimal (0x78E5 in C)</a:t>
            </a:r>
          </a:p>
          <a:p>
            <a:r>
              <a:rPr lang="en-US" sz="1800" dirty="0"/>
              <a:t>Notice how hexadecimal is the most compact way to represent the number</a:t>
            </a:r>
          </a:p>
          <a:p>
            <a:r>
              <a:rPr lang="en-US" sz="1800" dirty="0"/>
              <a:t>Notice how the binary numbers are grouped together in octal (by 3) and hexadecimal (by 4)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11</a:t>
            </a:fld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2057400" y="6019800"/>
            <a:ext cx="641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Question: when do you use octal or hexadecimal? Any examples?</a:t>
            </a:r>
          </a:p>
        </p:txBody>
      </p:sp>
    </p:spTree>
    <p:extLst>
      <p:ext uri="{BB962C8B-B14F-4D97-AF65-F5344CB8AC3E}">
        <p14:creationId xmlns:p14="http://schemas.microsoft.com/office/powerpoint/2010/main" val="369809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Decimal</a:t>
            </a:r>
            <a:r>
              <a:rPr lang="ja-JP" altLang="en-US" dirty="0"/>
              <a:t> </a:t>
            </a:r>
            <a:r>
              <a:rPr lang="en-US" altLang="ja-JP" dirty="0"/>
              <a:t>to</a:t>
            </a:r>
            <a:r>
              <a:rPr lang="ja-JP" altLang="en-US" dirty="0"/>
              <a:t> </a:t>
            </a:r>
            <a:r>
              <a:rPr lang="en-US" altLang="ja-JP" dirty="0"/>
              <a:t>Other</a:t>
            </a:r>
            <a:r>
              <a:rPr lang="ja-JP" altLang="en-US" dirty="0"/>
              <a:t> </a:t>
            </a:r>
            <a:r>
              <a:rPr lang="en-US" altLang="ja-JP" dirty="0"/>
              <a:t>Bases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12</a:t>
            </a:fld>
            <a:endParaRPr lang="en-US" altLang="ko-KR"/>
          </a:p>
        </p:txBody>
      </p:sp>
      <p:sp>
        <p:nvSpPr>
          <p:cNvPr id="11" name="Rectangle 1027"/>
          <p:cNvSpPr txBox="1">
            <a:spLocks noChangeArrowheads="1"/>
          </p:cNvSpPr>
          <p:nvPr/>
        </p:nvSpPr>
        <p:spPr>
          <a:xfrm>
            <a:off x="381000" y="1524000"/>
            <a:ext cx="8567737" cy="49577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/>
              <a:t>Algorithm:</a:t>
            </a:r>
          </a:p>
          <a:p>
            <a:pPr lvl="1"/>
            <a:r>
              <a:rPr lang="en-US" sz="1800" dirty="0"/>
              <a:t>Example: Convert 73,503 to base 16</a:t>
            </a:r>
          </a:p>
          <a:p>
            <a:pPr marL="914400" lvl="1" indent="-457200">
              <a:buFont typeface="Arial" charset="0"/>
              <a:buAutoNum type="arabicPlain" startAt="16"/>
            </a:pPr>
            <a:r>
              <a:rPr lang="en-US" sz="1800" dirty="0"/>
              <a:t>73,503   </a:t>
            </a:r>
          </a:p>
          <a:p>
            <a:pPr marL="457200" lvl="1" indent="0">
              <a:buNone/>
            </a:pPr>
            <a:r>
              <a:rPr lang="en-US" sz="1800" dirty="0"/>
              <a:t>16     4,593   ……… 15 (F)</a:t>
            </a:r>
          </a:p>
          <a:p>
            <a:pPr marL="457200" lvl="1" indent="0">
              <a:buFont typeface="Arial" charset="0"/>
              <a:buNone/>
            </a:pPr>
            <a:r>
              <a:rPr lang="en-US" sz="1800" dirty="0"/>
              <a:t>16        287   ………   1</a:t>
            </a:r>
          </a:p>
          <a:p>
            <a:pPr marL="457200" lvl="1" indent="0">
              <a:buFont typeface="Arial" charset="0"/>
              <a:buNone/>
            </a:pPr>
            <a:r>
              <a:rPr lang="en-US" sz="1800" dirty="0"/>
              <a:t>16          17   ……… 15 (F)</a:t>
            </a:r>
          </a:p>
          <a:p>
            <a:pPr marL="457200" lvl="1" indent="0">
              <a:buFont typeface="Arial" charset="0"/>
              <a:buNone/>
            </a:pPr>
            <a:r>
              <a:rPr lang="en-US" sz="1800" dirty="0"/>
              <a:t>16             1  ……….. 1</a:t>
            </a:r>
          </a:p>
          <a:p>
            <a:pPr marL="457200" lvl="1" indent="0">
              <a:buFont typeface="Arial" charset="0"/>
              <a:buNone/>
            </a:pPr>
            <a:endParaRPr lang="en-US" sz="1800" dirty="0"/>
          </a:p>
          <a:p>
            <a:pPr marL="457200" lvl="1" indent="0">
              <a:buFont typeface="Arial" charset="0"/>
              <a:buNone/>
            </a:pPr>
            <a:r>
              <a:rPr lang="en-US" sz="1800" dirty="0"/>
              <a:t>Therefore, answer is 11F1F</a:t>
            </a:r>
            <a:r>
              <a:rPr lang="en-US" sz="1800" baseline="-25000" dirty="0"/>
              <a:t>16</a:t>
            </a:r>
          </a:p>
          <a:p>
            <a:pPr marL="457200" lvl="1" indent="0">
              <a:buFont typeface="Arial" charset="0"/>
              <a:buNone/>
            </a:pPr>
            <a:endParaRPr lang="en-US" sz="1800" dirty="0"/>
          </a:p>
          <a:p>
            <a:pPr marL="457200" lvl="1" indent="0">
              <a:buFont typeface="Arial" charset="0"/>
              <a:buNone/>
            </a:pPr>
            <a:r>
              <a:rPr lang="en-US" sz="1800" dirty="0"/>
              <a:t>Why this algorithm?</a:t>
            </a:r>
          </a:p>
          <a:p>
            <a:pPr marL="457200" lvl="1" indent="0">
              <a:buFont typeface="Arial" charset="0"/>
              <a:buNone/>
            </a:pPr>
            <a:r>
              <a:rPr lang="en-US" sz="1800" dirty="0"/>
              <a:t>11F1F	= 1 * 16^4 + 1 * 16 ^3 + F * 16^2 + 1 * 16 + F</a:t>
            </a:r>
          </a:p>
          <a:p>
            <a:pPr marL="457200" lvl="1" indent="0">
              <a:buFont typeface="Arial" charset="0"/>
              <a:buNone/>
            </a:pPr>
            <a:r>
              <a:rPr lang="en-US" sz="1800" dirty="0"/>
              <a:t>	    	= ((((1 * 16) + 1) * 16 + F) * 16 + 1) * 16 + F</a:t>
            </a:r>
          </a:p>
          <a:p>
            <a:pPr marL="457200" lvl="1" indent="0">
              <a:buFont typeface="Arial" charset="0"/>
              <a:buNone/>
            </a:pPr>
            <a:r>
              <a:rPr lang="en-US" sz="1800" dirty="0"/>
              <a:t> 		= ((17 * 16 + 15) * 16 + 1) * 16 + 15 = (287 * 16 + 1) * 16 + 15</a:t>
            </a:r>
          </a:p>
          <a:p>
            <a:pPr marL="457200" lvl="1" indent="0">
              <a:buFont typeface="Arial" charset="0"/>
              <a:buNone/>
            </a:pPr>
            <a:r>
              <a:rPr lang="en-US" sz="1800" dirty="0"/>
              <a:t>		= 4593 * 16 + 15 = 73503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962400" y="2362200"/>
            <a:ext cx="0" cy="149827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981200" y="3886200"/>
            <a:ext cx="1981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244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Bits, Bytes, Nibbles, Words,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13</a:t>
            </a:fld>
            <a:endParaRPr lang="en-US" altLang="ko-KR"/>
          </a:p>
        </p:txBody>
      </p:sp>
      <p:sp>
        <p:nvSpPr>
          <p:cNvPr id="7" name="Rectangle 2051"/>
          <p:cNvSpPr>
            <a:spLocks noChangeArrowheads="1"/>
          </p:cNvSpPr>
          <p:nvPr/>
        </p:nvSpPr>
        <p:spPr bwMode="auto">
          <a:xfrm>
            <a:off x="7089775" y="1676400"/>
            <a:ext cx="190500" cy="177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sz="1400" b="1"/>
          </a:p>
        </p:txBody>
      </p:sp>
      <p:sp>
        <p:nvSpPr>
          <p:cNvPr id="8" name="Text Box 2052"/>
          <p:cNvSpPr txBox="1">
            <a:spLocks noChangeArrowheads="1"/>
          </p:cNvSpPr>
          <p:nvPr/>
        </p:nvSpPr>
        <p:spPr bwMode="auto">
          <a:xfrm>
            <a:off x="7353300" y="1633538"/>
            <a:ext cx="6159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b="1"/>
              <a:t>Bit (1)</a:t>
            </a:r>
          </a:p>
        </p:txBody>
      </p:sp>
      <p:grpSp>
        <p:nvGrpSpPr>
          <p:cNvPr id="9" name="Group 208"/>
          <p:cNvGrpSpPr>
            <a:grpSpLocks/>
          </p:cNvGrpSpPr>
          <p:nvPr/>
        </p:nvGrpSpPr>
        <p:grpSpPr bwMode="auto">
          <a:xfrm>
            <a:off x="6426200" y="2116138"/>
            <a:ext cx="1811338" cy="477837"/>
            <a:chOff x="4350" y="1077"/>
            <a:chExt cx="1141" cy="301"/>
          </a:xfrm>
        </p:grpSpPr>
        <p:sp>
          <p:nvSpPr>
            <p:cNvPr id="10" name="Text Box 2058"/>
            <p:cNvSpPr txBox="1">
              <a:spLocks noChangeArrowheads="1"/>
            </p:cNvSpPr>
            <p:nvPr/>
          </p:nvSpPr>
          <p:spPr bwMode="auto">
            <a:xfrm>
              <a:off x="4910" y="1205"/>
              <a:ext cx="58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55 Roman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200" b="1"/>
                <a:t> Nibble (4)</a:t>
              </a:r>
            </a:p>
          </p:txBody>
        </p:sp>
        <p:grpSp>
          <p:nvGrpSpPr>
            <p:cNvPr id="11" name="Group 207"/>
            <p:cNvGrpSpPr>
              <a:grpSpLocks/>
            </p:cNvGrpSpPr>
            <p:nvPr/>
          </p:nvGrpSpPr>
          <p:grpSpPr bwMode="auto">
            <a:xfrm>
              <a:off x="4350" y="1077"/>
              <a:ext cx="603" cy="290"/>
              <a:chOff x="4350" y="1077"/>
              <a:chExt cx="603" cy="290"/>
            </a:xfrm>
          </p:grpSpPr>
          <p:grpSp>
            <p:nvGrpSpPr>
              <p:cNvPr id="12" name="Group 2057"/>
              <p:cNvGrpSpPr>
                <a:grpSpLocks/>
              </p:cNvGrpSpPr>
              <p:nvPr/>
            </p:nvGrpSpPr>
            <p:grpSpPr bwMode="auto">
              <a:xfrm>
                <a:off x="4408" y="1193"/>
                <a:ext cx="480" cy="174"/>
                <a:chOff x="4336" y="1241"/>
                <a:chExt cx="480" cy="174"/>
              </a:xfrm>
            </p:grpSpPr>
            <p:sp>
              <p:nvSpPr>
                <p:cNvPr id="14" name="Rectangle 2053"/>
                <p:cNvSpPr>
                  <a:spLocks noChangeArrowheads="1"/>
                </p:cNvSpPr>
                <p:nvPr/>
              </p:nvSpPr>
              <p:spPr bwMode="auto">
                <a:xfrm>
                  <a:off x="4696" y="1241"/>
                  <a:ext cx="120" cy="174"/>
                </a:xfrm>
                <a:prstGeom prst="rect">
                  <a:avLst/>
                </a:prstGeom>
                <a:solidFill>
                  <a:srgbClr val="FFCC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 sz="1200" b="1"/>
                </a:p>
              </p:txBody>
            </p:sp>
            <p:sp>
              <p:nvSpPr>
                <p:cNvPr id="15" name="Rectangle 2054"/>
                <p:cNvSpPr>
                  <a:spLocks noChangeArrowheads="1"/>
                </p:cNvSpPr>
                <p:nvPr/>
              </p:nvSpPr>
              <p:spPr bwMode="auto">
                <a:xfrm>
                  <a:off x="4576" y="1241"/>
                  <a:ext cx="120" cy="174"/>
                </a:xfrm>
                <a:prstGeom prst="rect">
                  <a:avLst/>
                </a:prstGeom>
                <a:solidFill>
                  <a:srgbClr val="FFCC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 sz="1200" b="1"/>
                </a:p>
              </p:txBody>
            </p:sp>
            <p:sp>
              <p:nvSpPr>
                <p:cNvPr id="16" name="Rectangle 2055"/>
                <p:cNvSpPr>
                  <a:spLocks noChangeArrowheads="1"/>
                </p:cNvSpPr>
                <p:nvPr/>
              </p:nvSpPr>
              <p:spPr bwMode="auto">
                <a:xfrm>
                  <a:off x="4456" y="1241"/>
                  <a:ext cx="120" cy="174"/>
                </a:xfrm>
                <a:prstGeom prst="rect">
                  <a:avLst/>
                </a:prstGeom>
                <a:solidFill>
                  <a:srgbClr val="FFCC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 sz="1200" b="1"/>
                </a:p>
              </p:txBody>
            </p:sp>
            <p:sp>
              <p:nvSpPr>
                <p:cNvPr id="17" name="Rectangle 2056"/>
                <p:cNvSpPr>
                  <a:spLocks noChangeArrowheads="1"/>
                </p:cNvSpPr>
                <p:nvPr/>
              </p:nvSpPr>
              <p:spPr bwMode="auto">
                <a:xfrm>
                  <a:off x="4336" y="1241"/>
                  <a:ext cx="120" cy="174"/>
                </a:xfrm>
                <a:prstGeom prst="rect">
                  <a:avLst/>
                </a:prstGeom>
                <a:solidFill>
                  <a:srgbClr val="FFCC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 sz="1200" b="1"/>
                </a:p>
              </p:txBody>
            </p:sp>
          </p:grpSp>
          <p:sp>
            <p:nvSpPr>
              <p:cNvPr id="13" name="Text Box 2064"/>
              <p:cNvSpPr txBox="1">
                <a:spLocks noChangeArrowheads="1"/>
              </p:cNvSpPr>
              <p:nvPr/>
            </p:nvSpPr>
            <p:spPr bwMode="auto">
              <a:xfrm>
                <a:off x="4350" y="1077"/>
                <a:ext cx="603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Frutiger 55 Roman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Frutiger 55 Roman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Frutiger 55 Roman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Frutiger 55 Roman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Frutiger 55 Roman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utiger 55 Roman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utiger 55 Roman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utiger 55 Roman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utiger 55 Roman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200" b="1"/>
                  <a:t>D3         D0</a:t>
                </a:r>
              </a:p>
            </p:txBody>
          </p:sp>
        </p:grpSp>
      </p:grpSp>
      <p:grpSp>
        <p:nvGrpSpPr>
          <p:cNvPr id="18" name="Group 2070"/>
          <p:cNvGrpSpPr>
            <a:grpSpLocks/>
          </p:cNvGrpSpPr>
          <p:nvPr/>
        </p:nvGrpSpPr>
        <p:grpSpPr bwMode="auto">
          <a:xfrm>
            <a:off x="5756275" y="3111500"/>
            <a:ext cx="1524000" cy="177800"/>
            <a:chOff x="3848" y="1968"/>
            <a:chExt cx="960" cy="112"/>
          </a:xfrm>
        </p:grpSpPr>
        <p:grpSp>
          <p:nvGrpSpPr>
            <p:cNvPr id="19" name="Group 2059"/>
            <p:cNvGrpSpPr>
              <a:grpSpLocks/>
            </p:cNvGrpSpPr>
            <p:nvPr/>
          </p:nvGrpSpPr>
          <p:grpSpPr bwMode="auto">
            <a:xfrm>
              <a:off x="4328" y="1968"/>
              <a:ext cx="480" cy="112"/>
              <a:chOff x="4336" y="1272"/>
              <a:chExt cx="480" cy="112"/>
            </a:xfrm>
          </p:grpSpPr>
          <p:sp>
            <p:nvSpPr>
              <p:cNvPr id="25" name="Rectangle 2060"/>
              <p:cNvSpPr>
                <a:spLocks noChangeArrowheads="1"/>
              </p:cNvSpPr>
              <p:nvPr/>
            </p:nvSpPr>
            <p:spPr bwMode="auto">
              <a:xfrm>
                <a:off x="4696" y="1272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 sz="1400" b="1"/>
              </a:p>
            </p:txBody>
          </p:sp>
          <p:sp>
            <p:nvSpPr>
              <p:cNvPr id="26" name="Rectangle 2061"/>
              <p:cNvSpPr>
                <a:spLocks noChangeArrowheads="1"/>
              </p:cNvSpPr>
              <p:nvPr/>
            </p:nvSpPr>
            <p:spPr bwMode="auto">
              <a:xfrm>
                <a:off x="4576" y="1272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 sz="1400" b="1"/>
              </a:p>
            </p:txBody>
          </p:sp>
          <p:sp>
            <p:nvSpPr>
              <p:cNvPr id="27" name="Rectangle 2062"/>
              <p:cNvSpPr>
                <a:spLocks noChangeArrowheads="1"/>
              </p:cNvSpPr>
              <p:nvPr/>
            </p:nvSpPr>
            <p:spPr bwMode="auto">
              <a:xfrm>
                <a:off x="4456" y="1272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 sz="1400" b="1"/>
              </a:p>
            </p:txBody>
          </p:sp>
          <p:sp>
            <p:nvSpPr>
              <p:cNvPr id="28" name="Rectangle 2063"/>
              <p:cNvSpPr>
                <a:spLocks noChangeArrowheads="1"/>
              </p:cNvSpPr>
              <p:nvPr/>
            </p:nvSpPr>
            <p:spPr bwMode="auto">
              <a:xfrm>
                <a:off x="4336" y="1272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 sz="1400" b="1"/>
              </a:p>
            </p:txBody>
          </p:sp>
        </p:grpSp>
        <p:grpSp>
          <p:nvGrpSpPr>
            <p:cNvPr id="20" name="Group 2065"/>
            <p:cNvGrpSpPr>
              <a:grpSpLocks/>
            </p:cNvGrpSpPr>
            <p:nvPr/>
          </p:nvGrpSpPr>
          <p:grpSpPr bwMode="auto">
            <a:xfrm>
              <a:off x="3848" y="1968"/>
              <a:ext cx="480" cy="112"/>
              <a:chOff x="4336" y="1272"/>
              <a:chExt cx="480" cy="112"/>
            </a:xfrm>
          </p:grpSpPr>
          <p:sp>
            <p:nvSpPr>
              <p:cNvPr id="21" name="Rectangle 2066"/>
              <p:cNvSpPr>
                <a:spLocks noChangeArrowheads="1"/>
              </p:cNvSpPr>
              <p:nvPr/>
            </p:nvSpPr>
            <p:spPr bwMode="auto">
              <a:xfrm>
                <a:off x="4696" y="1272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 sz="1400" b="1"/>
              </a:p>
            </p:txBody>
          </p:sp>
          <p:sp>
            <p:nvSpPr>
              <p:cNvPr id="22" name="Rectangle 2067"/>
              <p:cNvSpPr>
                <a:spLocks noChangeArrowheads="1"/>
              </p:cNvSpPr>
              <p:nvPr/>
            </p:nvSpPr>
            <p:spPr bwMode="auto">
              <a:xfrm>
                <a:off x="4576" y="1272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 sz="1400" b="1"/>
              </a:p>
            </p:txBody>
          </p:sp>
          <p:sp>
            <p:nvSpPr>
              <p:cNvPr id="23" name="Rectangle 2068"/>
              <p:cNvSpPr>
                <a:spLocks noChangeArrowheads="1"/>
              </p:cNvSpPr>
              <p:nvPr/>
            </p:nvSpPr>
            <p:spPr bwMode="auto">
              <a:xfrm>
                <a:off x="4456" y="1272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 sz="1400" b="1"/>
              </a:p>
            </p:txBody>
          </p:sp>
          <p:sp>
            <p:nvSpPr>
              <p:cNvPr id="24" name="Rectangle 2069"/>
              <p:cNvSpPr>
                <a:spLocks noChangeArrowheads="1"/>
              </p:cNvSpPr>
              <p:nvPr/>
            </p:nvSpPr>
            <p:spPr bwMode="auto">
              <a:xfrm>
                <a:off x="4336" y="1272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 sz="1400" b="1"/>
              </a:p>
            </p:txBody>
          </p:sp>
        </p:grpSp>
      </p:grpSp>
      <p:sp>
        <p:nvSpPr>
          <p:cNvPr id="29" name="Text Box 2071"/>
          <p:cNvSpPr txBox="1">
            <a:spLocks noChangeArrowheads="1"/>
          </p:cNvSpPr>
          <p:nvPr/>
        </p:nvSpPr>
        <p:spPr bwMode="auto">
          <a:xfrm>
            <a:off x="7353300" y="3043238"/>
            <a:ext cx="7413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b="1"/>
              <a:t>Byte (8)</a:t>
            </a:r>
          </a:p>
        </p:txBody>
      </p:sp>
      <p:sp>
        <p:nvSpPr>
          <p:cNvPr id="30" name="Text Box 2072"/>
          <p:cNvSpPr txBox="1">
            <a:spLocks noChangeArrowheads="1"/>
          </p:cNvSpPr>
          <p:nvPr/>
        </p:nvSpPr>
        <p:spPr bwMode="auto">
          <a:xfrm>
            <a:off x="5702300" y="2865438"/>
            <a:ext cx="16430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b="1"/>
              <a:t>D7                         D0</a:t>
            </a:r>
          </a:p>
        </p:txBody>
      </p:sp>
      <p:grpSp>
        <p:nvGrpSpPr>
          <p:cNvPr id="31" name="Group 2096"/>
          <p:cNvGrpSpPr>
            <a:grpSpLocks/>
          </p:cNvGrpSpPr>
          <p:nvPr/>
        </p:nvGrpSpPr>
        <p:grpSpPr bwMode="auto">
          <a:xfrm>
            <a:off x="4232275" y="3860800"/>
            <a:ext cx="3048000" cy="177800"/>
            <a:chOff x="2872" y="2440"/>
            <a:chExt cx="1920" cy="112"/>
          </a:xfrm>
        </p:grpSpPr>
        <p:grpSp>
          <p:nvGrpSpPr>
            <p:cNvPr id="32" name="Group 2073"/>
            <p:cNvGrpSpPr>
              <a:grpSpLocks/>
            </p:cNvGrpSpPr>
            <p:nvPr/>
          </p:nvGrpSpPr>
          <p:grpSpPr bwMode="auto">
            <a:xfrm>
              <a:off x="3832" y="2440"/>
              <a:ext cx="960" cy="112"/>
              <a:chOff x="3848" y="1968"/>
              <a:chExt cx="960" cy="112"/>
            </a:xfrm>
          </p:grpSpPr>
          <p:grpSp>
            <p:nvGrpSpPr>
              <p:cNvPr id="44" name="Group 2074"/>
              <p:cNvGrpSpPr>
                <a:grpSpLocks/>
              </p:cNvGrpSpPr>
              <p:nvPr/>
            </p:nvGrpSpPr>
            <p:grpSpPr bwMode="auto">
              <a:xfrm>
                <a:off x="4328" y="1968"/>
                <a:ext cx="480" cy="112"/>
                <a:chOff x="4336" y="1272"/>
                <a:chExt cx="480" cy="112"/>
              </a:xfrm>
            </p:grpSpPr>
            <p:sp>
              <p:nvSpPr>
                <p:cNvPr id="50" name="Rectangle 2075"/>
                <p:cNvSpPr>
                  <a:spLocks noChangeArrowheads="1"/>
                </p:cNvSpPr>
                <p:nvPr/>
              </p:nvSpPr>
              <p:spPr bwMode="auto">
                <a:xfrm>
                  <a:off x="4696" y="1272"/>
                  <a:ext cx="120" cy="112"/>
                </a:xfrm>
                <a:prstGeom prst="rect">
                  <a:avLst/>
                </a:prstGeom>
                <a:solidFill>
                  <a:srgbClr val="99CC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51" name="Rectangle 2076"/>
                <p:cNvSpPr>
                  <a:spLocks noChangeArrowheads="1"/>
                </p:cNvSpPr>
                <p:nvPr/>
              </p:nvSpPr>
              <p:spPr bwMode="auto">
                <a:xfrm>
                  <a:off x="4576" y="1272"/>
                  <a:ext cx="120" cy="112"/>
                </a:xfrm>
                <a:prstGeom prst="rect">
                  <a:avLst/>
                </a:prstGeom>
                <a:solidFill>
                  <a:srgbClr val="99CC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52" name="Rectangle 2077"/>
                <p:cNvSpPr>
                  <a:spLocks noChangeArrowheads="1"/>
                </p:cNvSpPr>
                <p:nvPr/>
              </p:nvSpPr>
              <p:spPr bwMode="auto">
                <a:xfrm>
                  <a:off x="4456" y="1272"/>
                  <a:ext cx="120" cy="112"/>
                </a:xfrm>
                <a:prstGeom prst="rect">
                  <a:avLst/>
                </a:prstGeom>
                <a:solidFill>
                  <a:srgbClr val="99CC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53" name="Rectangle 2078"/>
                <p:cNvSpPr>
                  <a:spLocks noChangeArrowheads="1"/>
                </p:cNvSpPr>
                <p:nvPr/>
              </p:nvSpPr>
              <p:spPr bwMode="auto">
                <a:xfrm>
                  <a:off x="4336" y="1272"/>
                  <a:ext cx="120" cy="112"/>
                </a:xfrm>
                <a:prstGeom prst="rect">
                  <a:avLst/>
                </a:prstGeom>
                <a:solidFill>
                  <a:srgbClr val="99CC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 sz="1400" b="1"/>
                </a:p>
              </p:txBody>
            </p:sp>
          </p:grpSp>
          <p:grpSp>
            <p:nvGrpSpPr>
              <p:cNvPr id="45" name="Group 2079"/>
              <p:cNvGrpSpPr>
                <a:grpSpLocks/>
              </p:cNvGrpSpPr>
              <p:nvPr/>
            </p:nvGrpSpPr>
            <p:grpSpPr bwMode="auto">
              <a:xfrm>
                <a:off x="3848" y="1968"/>
                <a:ext cx="480" cy="112"/>
                <a:chOff x="4336" y="1272"/>
                <a:chExt cx="480" cy="112"/>
              </a:xfrm>
            </p:grpSpPr>
            <p:sp>
              <p:nvSpPr>
                <p:cNvPr id="46" name="Rectangle 2080"/>
                <p:cNvSpPr>
                  <a:spLocks noChangeArrowheads="1"/>
                </p:cNvSpPr>
                <p:nvPr/>
              </p:nvSpPr>
              <p:spPr bwMode="auto">
                <a:xfrm>
                  <a:off x="4696" y="1272"/>
                  <a:ext cx="120" cy="112"/>
                </a:xfrm>
                <a:prstGeom prst="rect">
                  <a:avLst/>
                </a:prstGeom>
                <a:solidFill>
                  <a:srgbClr val="99CC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7" name="Rectangle 2081"/>
                <p:cNvSpPr>
                  <a:spLocks noChangeArrowheads="1"/>
                </p:cNvSpPr>
                <p:nvPr/>
              </p:nvSpPr>
              <p:spPr bwMode="auto">
                <a:xfrm>
                  <a:off x="4576" y="1272"/>
                  <a:ext cx="120" cy="112"/>
                </a:xfrm>
                <a:prstGeom prst="rect">
                  <a:avLst/>
                </a:prstGeom>
                <a:solidFill>
                  <a:srgbClr val="99CC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8" name="Rectangle 2082"/>
                <p:cNvSpPr>
                  <a:spLocks noChangeArrowheads="1"/>
                </p:cNvSpPr>
                <p:nvPr/>
              </p:nvSpPr>
              <p:spPr bwMode="auto">
                <a:xfrm>
                  <a:off x="4456" y="1272"/>
                  <a:ext cx="120" cy="112"/>
                </a:xfrm>
                <a:prstGeom prst="rect">
                  <a:avLst/>
                </a:prstGeom>
                <a:solidFill>
                  <a:srgbClr val="99CC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9" name="Rectangle 2083"/>
                <p:cNvSpPr>
                  <a:spLocks noChangeArrowheads="1"/>
                </p:cNvSpPr>
                <p:nvPr/>
              </p:nvSpPr>
              <p:spPr bwMode="auto">
                <a:xfrm>
                  <a:off x="4336" y="1272"/>
                  <a:ext cx="120" cy="112"/>
                </a:xfrm>
                <a:prstGeom prst="rect">
                  <a:avLst/>
                </a:prstGeom>
                <a:solidFill>
                  <a:srgbClr val="99CC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 sz="1400" b="1"/>
                </a:p>
              </p:txBody>
            </p:sp>
          </p:grpSp>
        </p:grpSp>
        <p:grpSp>
          <p:nvGrpSpPr>
            <p:cNvPr id="33" name="Group 2084"/>
            <p:cNvGrpSpPr>
              <a:grpSpLocks/>
            </p:cNvGrpSpPr>
            <p:nvPr/>
          </p:nvGrpSpPr>
          <p:grpSpPr bwMode="auto">
            <a:xfrm>
              <a:off x="2872" y="2440"/>
              <a:ext cx="960" cy="112"/>
              <a:chOff x="3848" y="1968"/>
              <a:chExt cx="960" cy="112"/>
            </a:xfrm>
          </p:grpSpPr>
          <p:grpSp>
            <p:nvGrpSpPr>
              <p:cNvPr id="34" name="Group 2085"/>
              <p:cNvGrpSpPr>
                <a:grpSpLocks/>
              </p:cNvGrpSpPr>
              <p:nvPr/>
            </p:nvGrpSpPr>
            <p:grpSpPr bwMode="auto">
              <a:xfrm>
                <a:off x="4328" y="1968"/>
                <a:ext cx="480" cy="112"/>
                <a:chOff x="4336" y="1272"/>
                <a:chExt cx="480" cy="112"/>
              </a:xfrm>
            </p:grpSpPr>
            <p:sp>
              <p:nvSpPr>
                <p:cNvPr id="40" name="Rectangle 2086"/>
                <p:cNvSpPr>
                  <a:spLocks noChangeArrowheads="1"/>
                </p:cNvSpPr>
                <p:nvPr/>
              </p:nvSpPr>
              <p:spPr bwMode="auto">
                <a:xfrm>
                  <a:off x="4696" y="1272"/>
                  <a:ext cx="120" cy="112"/>
                </a:xfrm>
                <a:prstGeom prst="rect">
                  <a:avLst/>
                </a:prstGeom>
                <a:solidFill>
                  <a:srgbClr val="99CC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1" name="Rectangle 2087"/>
                <p:cNvSpPr>
                  <a:spLocks noChangeArrowheads="1"/>
                </p:cNvSpPr>
                <p:nvPr/>
              </p:nvSpPr>
              <p:spPr bwMode="auto">
                <a:xfrm>
                  <a:off x="4576" y="1272"/>
                  <a:ext cx="120" cy="112"/>
                </a:xfrm>
                <a:prstGeom prst="rect">
                  <a:avLst/>
                </a:prstGeom>
                <a:solidFill>
                  <a:srgbClr val="99CC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2" name="Rectangle 2088"/>
                <p:cNvSpPr>
                  <a:spLocks noChangeArrowheads="1"/>
                </p:cNvSpPr>
                <p:nvPr/>
              </p:nvSpPr>
              <p:spPr bwMode="auto">
                <a:xfrm>
                  <a:off x="4456" y="1272"/>
                  <a:ext cx="120" cy="112"/>
                </a:xfrm>
                <a:prstGeom prst="rect">
                  <a:avLst/>
                </a:prstGeom>
                <a:solidFill>
                  <a:srgbClr val="99CC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3" name="Rectangle 2089"/>
                <p:cNvSpPr>
                  <a:spLocks noChangeArrowheads="1"/>
                </p:cNvSpPr>
                <p:nvPr/>
              </p:nvSpPr>
              <p:spPr bwMode="auto">
                <a:xfrm>
                  <a:off x="4336" y="1272"/>
                  <a:ext cx="120" cy="112"/>
                </a:xfrm>
                <a:prstGeom prst="rect">
                  <a:avLst/>
                </a:prstGeom>
                <a:solidFill>
                  <a:srgbClr val="99CC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 sz="1400" b="1"/>
                </a:p>
              </p:txBody>
            </p:sp>
          </p:grpSp>
          <p:grpSp>
            <p:nvGrpSpPr>
              <p:cNvPr id="35" name="Group 2090"/>
              <p:cNvGrpSpPr>
                <a:grpSpLocks/>
              </p:cNvGrpSpPr>
              <p:nvPr/>
            </p:nvGrpSpPr>
            <p:grpSpPr bwMode="auto">
              <a:xfrm>
                <a:off x="3848" y="1968"/>
                <a:ext cx="480" cy="112"/>
                <a:chOff x="4336" y="1272"/>
                <a:chExt cx="480" cy="112"/>
              </a:xfrm>
            </p:grpSpPr>
            <p:sp>
              <p:nvSpPr>
                <p:cNvPr id="36" name="Rectangle 2091"/>
                <p:cNvSpPr>
                  <a:spLocks noChangeArrowheads="1"/>
                </p:cNvSpPr>
                <p:nvPr/>
              </p:nvSpPr>
              <p:spPr bwMode="auto">
                <a:xfrm>
                  <a:off x="4696" y="1272"/>
                  <a:ext cx="120" cy="112"/>
                </a:xfrm>
                <a:prstGeom prst="rect">
                  <a:avLst/>
                </a:prstGeom>
                <a:solidFill>
                  <a:srgbClr val="99CC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37" name="Rectangle 2092"/>
                <p:cNvSpPr>
                  <a:spLocks noChangeArrowheads="1"/>
                </p:cNvSpPr>
                <p:nvPr/>
              </p:nvSpPr>
              <p:spPr bwMode="auto">
                <a:xfrm>
                  <a:off x="4576" y="1272"/>
                  <a:ext cx="120" cy="112"/>
                </a:xfrm>
                <a:prstGeom prst="rect">
                  <a:avLst/>
                </a:prstGeom>
                <a:solidFill>
                  <a:srgbClr val="99CC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38" name="Rectangle 2093"/>
                <p:cNvSpPr>
                  <a:spLocks noChangeArrowheads="1"/>
                </p:cNvSpPr>
                <p:nvPr/>
              </p:nvSpPr>
              <p:spPr bwMode="auto">
                <a:xfrm>
                  <a:off x="4456" y="1272"/>
                  <a:ext cx="120" cy="112"/>
                </a:xfrm>
                <a:prstGeom prst="rect">
                  <a:avLst/>
                </a:prstGeom>
                <a:solidFill>
                  <a:srgbClr val="99CC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39" name="Rectangle 2094"/>
                <p:cNvSpPr>
                  <a:spLocks noChangeArrowheads="1"/>
                </p:cNvSpPr>
                <p:nvPr/>
              </p:nvSpPr>
              <p:spPr bwMode="auto">
                <a:xfrm>
                  <a:off x="4336" y="1272"/>
                  <a:ext cx="120" cy="112"/>
                </a:xfrm>
                <a:prstGeom prst="rect">
                  <a:avLst/>
                </a:prstGeom>
                <a:solidFill>
                  <a:srgbClr val="99CC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 sz="1400" b="1"/>
                </a:p>
              </p:txBody>
            </p:sp>
          </p:grpSp>
        </p:grpSp>
      </p:grpSp>
      <p:sp>
        <p:nvSpPr>
          <p:cNvPr id="54" name="Text Box 2095"/>
          <p:cNvSpPr txBox="1">
            <a:spLocks noChangeArrowheads="1"/>
          </p:cNvSpPr>
          <p:nvPr/>
        </p:nvSpPr>
        <p:spPr bwMode="auto">
          <a:xfrm>
            <a:off x="4102100" y="3602038"/>
            <a:ext cx="32702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b="1"/>
              <a:t>D15                                                             D0</a:t>
            </a:r>
          </a:p>
        </p:txBody>
      </p:sp>
      <p:sp>
        <p:nvSpPr>
          <p:cNvPr id="55" name="Text Box 2097"/>
          <p:cNvSpPr txBox="1">
            <a:spLocks noChangeArrowheads="1"/>
          </p:cNvSpPr>
          <p:nvPr/>
        </p:nvSpPr>
        <p:spPr bwMode="auto">
          <a:xfrm>
            <a:off x="7327900" y="3741738"/>
            <a:ext cx="11562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b="1" dirty="0"/>
              <a:t> Half Word (16)</a:t>
            </a:r>
          </a:p>
        </p:txBody>
      </p:sp>
      <p:grpSp>
        <p:nvGrpSpPr>
          <p:cNvPr id="56" name="Group 2144"/>
          <p:cNvGrpSpPr>
            <a:grpSpLocks/>
          </p:cNvGrpSpPr>
          <p:nvPr/>
        </p:nvGrpSpPr>
        <p:grpSpPr bwMode="auto">
          <a:xfrm>
            <a:off x="1184275" y="4559300"/>
            <a:ext cx="6096000" cy="177800"/>
            <a:chOff x="952" y="2824"/>
            <a:chExt cx="3840" cy="112"/>
          </a:xfrm>
        </p:grpSpPr>
        <p:grpSp>
          <p:nvGrpSpPr>
            <p:cNvPr id="57" name="Group 2098"/>
            <p:cNvGrpSpPr>
              <a:grpSpLocks/>
            </p:cNvGrpSpPr>
            <p:nvPr/>
          </p:nvGrpSpPr>
          <p:grpSpPr bwMode="auto">
            <a:xfrm>
              <a:off x="2872" y="2824"/>
              <a:ext cx="1920" cy="112"/>
              <a:chOff x="2872" y="2440"/>
              <a:chExt cx="1920" cy="112"/>
            </a:xfrm>
          </p:grpSpPr>
          <p:grpSp>
            <p:nvGrpSpPr>
              <p:cNvPr id="81" name="Group 2099"/>
              <p:cNvGrpSpPr>
                <a:grpSpLocks/>
              </p:cNvGrpSpPr>
              <p:nvPr/>
            </p:nvGrpSpPr>
            <p:grpSpPr bwMode="auto">
              <a:xfrm>
                <a:off x="3832" y="2440"/>
                <a:ext cx="960" cy="112"/>
                <a:chOff x="3848" y="1968"/>
                <a:chExt cx="960" cy="112"/>
              </a:xfrm>
            </p:grpSpPr>
            <p:grpSp>
              <p:nvGrpSpPr>
                <p:cNvPr id="93" name="Group 2100"/>
                <p:cNvGrpSpPr>
                  <a:grpSpLocks/>
                </p:cNvGrpSpPr>
                <p:nvPr/>
              </p:nvGrpSpPr>
              <p:grpSpPr bwMode="auto">
                <a:xfrm>
                  <a:off x="4328" y="1968"/>
                  <a:ext cx="480" cy="112"/>
                  <a:chOff x="4336" y="1272"/>
                  <a:chExt cx="480" cy="112"/>
                </a:xfrm>
              </p:grpSpPr>
              <p:sp>
                <p:nvSpPr>
                  <p:cNvPr id="99" name="Rectangle 2101"/>
                  <p:cNvSpPr>
                    <a:spLocks noChangeArrowheads="1"/>
                  </p:cNvSpPr>
                  <p:nvPr/>
                </p:nvSpPr>
                <p:spPr bwMode="auto">
                  <a:xfrm>
                    <a:off x="469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00" name="Rectangle 2102"/>
                  <p:cNvSpPr>
                    <a:spLocks noChangeArrowheads="1"/>
                  </p:cNvSpPr>
                  <p:nvPr/>
                </p:nvSpPr>
                <p:spPr bwMode="auto">
                  <a:xfrm>
                    <a:off x="457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01" name="Rectangle 2103"/>
                  <p:cNvSpPr>
                    <a:spLocks noChangeArrowheads="1"/>
                  </p:cNvSpPr>
                  <p:nvPr/>
                </p:nvSpPr>
                <p:spPr bwMode="auto">
                  <a:xfrm>
                    <a:off x="445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02" name="Rectangle 2104"/>
                  <p:cNvSpPr>
                    <a:spLocks noChangeArrowheads="1"/>
                  </p:cNvSpPr>
                  <p:nvPr/>
                </p:nvSpPr>
                <p:spPr bwMode="auto">
                  <a:xfrm>
                    <a:off x="433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</p:grpSp>
            <p:grpSp>
              <p:nvGrpSpPr>
                <p:cNvPr id="94" name="Group 2105"/>
                <p:cNvGrpSpPr>
                  <a:grpSpLocks/>
                </p:cNvGrpSpPr>
                <p:nvPr/>
              </p:nvGrpSpPr>
              <p:grpSpPr bwMode="auto">
                <a:xfrm>
                  <a:off x="3848" y="1968"/>
                  <a:ext cx="480" cy="112"/>
                  <a:chOff x="4336" y="1272"/>
                  <a:chExt cx="480" cy="112"/>
                </a:xfrm>
              </p:grpSpPr>
              <p:sp>
                <p:nvSpPr>
                  <p:cNvPr id="95" name="Rectangle 2106"/>
                  <p:cNvSpPr>
                    <a:spLocks noChangeArrowheads="1"/>
                  </p:cNvSpPr>
                  <p:nvPr/>
                </p:nvSpPr>
                <p:spPr bwMode="auto">
                  <a:xfrm>
                    <a:off x="469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96" name="Rectangle 2107"/>
                  <p:cNvSpPr>
                    <a:spLocks noChangeArrowheads="1"/>
                  </p:cNvSpPr>
                  <p:nvPr/>
                </p:nvSpPr>
                <p:spPr bwMode="auto">
                  <a:xfrm>
                    <a:off x="457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97" name="Rectangle 2108"/>
                  <p:cNvSpPr>
                    <a:spLocks noChangeArrowheads="1"/>
                  </p:cNvSpPr>
                  <p:nvPr/>
                </p:nvSpPr>
                <p:spPr bwMode="auto">
                  <a:xfrm>
                    <a:off x="445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98" name="Rectangle 2109"/>
                  <p:cNvSpPr>
                    <a:spLocks noChangeArrowheads="1"/>
                  </p:cNvSpPr>
                  <p:nvPr/>
                </p:nvSpPr>
                <p:spPr bwMode="auto">
                  <a:xfrm>
                    <a:off x="433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</p:grpSp>
          </p:grpSp>
          <p:grpSp>
            <p:nvGrpSpPr>
              <p:cNvPr id="82" name="Group 2110"/>
              <p:cNvGrpSpPr>
                <a:grpSpLocks/>
              </p:cNvGrpSpPr>
              <p:nvPr/>
            </p:nvGrpSpPr>
            <p:grpSpPr bwMode="auto">
              <a:xfrm>
                <a:off x="2872" y="2440"/>
                <a:ext cx="960" cy="112"/>
                <a:chOff x="3848" y="1968"/>
                <a:chExt cx="960" cy="112"/>
              </a:xfrm>
            </p:grpSpPr>
            <p:grpSp>
              <p:nvGrpSpPr>
                <p:cNvPr id="83" name="Group 2111"/>
                <p:cNvGrpSpPr>
                  <a:grpSpLocks/>
                </p:cNvGrpSpPr>
                <p:nvPr/>
              </p:nvGrpSpPr>
              <p:grpSpPr bwMode="auto">
                <a:xfrm>
                  <a:off x="4328" y="1968"/>
                  <a:ext cx="480" cy="112"/>
                  <a:chOff x="4336" y="1272"/>
                  <a:chExt cx="480" cy="112"/>
                </a:xfrm>
              </p:grpSpPr>
              <p:sp>
                <p:nvSpPr>
                  <p:cNvPr id="89" name="Rectangle 2112"/>
                  <p:cNvSpPr>
                    <a:spLocks noChangeArrowheads="1"/>
                  </p:cNvSpPr>
                  <p:nvPr/>
                </p:nvSpPr>
                <p:spPr bwMode="auto">
                  <a:xfrm>
                    <a:off x="469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90" name="Rectangle 2113"/>
                  <p:cNvSpPr>
                    <a:spLocks noChangeArrowheads="1"/>
                  </p:cNvSpPr>
                  <p:nvPr/>
                </p:nvSpPr>
                <p:spPr bwMode="auto">
                  <a:xfrm>
                    <a:off x="457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91" name="Rectangle 2114"/>
                  <p:cNvSpPr>
                    <a:spLocks noChangeArrowheads="1"/>
                  </p:cNvSpPr>
                  <p:nvPr/>
                </p:nvSpPr>
                <p:spPr bwMode="auto">
                  <a:xfrm>
                    <a:off x="445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92" name="Rectangle 2115"/>
                  <p:cNvSpPr>
                    <a:spLocks noChangeArrowheads="1"/>
                  </p:cNvSpPr>
                  <p:nvPr/>
                </p:nvSpPr>
                <p:spPr bwMode="auto">
                  <a:xfrm>
                    <a:off x="433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</p:grpSp>
            <p:grpSp>
              <p:nvGrpSpPr>
                <p:cNvPr id="84" name="Group 2116"/>
                <p:cNvGrpSpPr>
                  <a:grpSpLocks/>
                </p:cNvGrpSpPr>
                <p:nvPr/>
              </p:nvGrpSpPr>
              <p:grpSpPr bwMode="auto">
                <a:xfrm>
                  <a:off x="3848" y="1968"/>
                  <a:ext cx="480" cy="112"/>
                  <a:chOff x="4336" y="1272"/>
                  <a:chExt cx="480" cy="112"/>
                </a:xfrm>
              </p:grpSpPr>
              <p:sp>
                <p:nvSpPr>
                  <p:cNvPr id="85" name="Rectangle 2117"/>
                  <p:cNvSpPr>
                    <a:spLocks noChangeArrowheads="1"/>
                  </p:cNvSpPr>
                  <p:nvPr/>
                </p:nvSpPr>
                <p:spPr bwMode="auto">
                  <a:xfrm>
                    <a:off x="469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86" name="Rectangle 2118"/>
                  <p:cNvSpPr>
                    <a:spLocks noChangeArrowheads="1"/>
                  </p:cNvSpPr>
                  <p:nvPr/>
                </p:nvSpPr>
                <p:spPr bwMode="auto">
                  <a:xfrm>
                    <a:off x="457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87" name="Rectangle 2119"/>
                  <p:cNvSpPr>
                    <a:spLocks noChangeArrowheads="1"/>
                  </p:cNvSpPr>
                  <p:nvPr/>
                </p:nvSpPr>
                <p:spPr bwMode="auto">
                  <a:xfrm>
                    <a:off x="445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88" name="Rectangle 2120"/>
                  <p:cNvSpPr>
                    <a:spLocks noChangeArrowheads="1"/>
                  </p:cNvSpPr>
                  <p:nvPr/>
                </p:nvSpPr>
                <p:spPr bwMode="auto">
                  <a:xfrm>
                    <a:off x="433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</p:grpSp>
          </p:grpSp>
        </p:grpSp>
        <p:grpSp>
          <p:nvGrpSpPr>
            <p:cNvPr id="58" name="Group 2121"/>
            <p:cNvGrpSpPr>
              <a:grpSpLocks/>
            </p:cNvGrpSpPr>
            <p:nvPr/>
          </p:nvGrpSpPr>
          <p:grpSpPr bwMode="auto">
            <a:xfrm>
              <a:off x="952" y="2824"/>
              <a:ext cx="1920" cy="112"/>
              <a:chOff x="2872" y="2440"/>
              <a:chExt cx="1920" cy="112"/>
            </a:xfrm>
          </p:grpSpPr>
          <p:grpSp>
            <p:nvGrpSpPr>
              <p:cNvPr id="59" name="Group 2122"/>
              <p:cNvGrpSpPr>
                <a:grpSpLocks/>
              </p:cNvGrpSpPr>
              <p:nvPr/>
            </p:nvGrpSpPr>
            <p:grpSpPr bwMode="auto">
              <a:xfrm>
                <a:off x="3832" y="2440"/>
                <a:ext cx="960" cy="112"/>
                <a:chOff x="3848" y="1968"/>
                <a:chExt cx="960" cy="112"/>
              </a:xfrm>
            </p:grpSpPr>
            <p:grpSp>
              <p:nvGrpSpPr>
                <p:cNvPr id="71" name="Group 2123"/>
                <p:cNvGrpSpPr>
                  <a:grpSpLocks/>
                </p:cNvGrpSpPr>
                <p:nvPr/>
              </p:nvGrpSpPr>
              <p:grpSpPr bwMode="auto">
                <a:xfrm>
                  <a:off x="4328" y="1968"/>
                  <a:ext cx="480" cy="112"/>
                  <a:chOff x="4336" y="1272"/>
                  <a:chExt cx="480" cy="112"/>
                </a:xfrm>
              </p:grpSpPr>
              <p:sp>
                <p:nvSpPr>
                  <p:cNvPr id="77" name="Rectangle 2124"/>
                  <p:cNvSpPr>
                    <a:spLocks noChangeArrowheads="1"/>
                  </p:cNvSpPr>
                  <p:nvPr/>
                </p:nvSpPr>
                <p:spPr bwMode="auto">
                  <a:xfrm>
                    <a:off x="469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78" name="Rectangle 2125"/>
                  <p:cNvSpPr>
                    <a:spLocks noChangeArrowheads="1"/>
                  </p:cNvSpPr>
                  <p:nvPr/>
                </p:nvSpPr>
                <p:spPr bwMode="auto">
                  <a:xfrm>
                    <a:off x="457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79" name="Rectangle 2126"/>
                  <p:cNvSpPr>
                    <a:spLocks noChangeArrowheads="1"/>
                  </p:cNvSpPr>
                  <p:nvPr/>
                </p:nvSpPr>
                <p:spPr bwMode="auto">
                  <a:xfrm>
                    <a:off x="445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80" name="Rectangle 2127"/>
                  <p:cNvSpPr>
                    <a:spLocks noChangeArrowheads="1"/>
                  </p:cNvSpPr>
                  <p:nvPr/>
                </p:nvSpPr>
                <p:spPr bwMode="auto">
                  <a:xfrm>
                    <a:off x="433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</p:grpSp>
            <p:grpSp>
              <p:nvGrpSpPr>
                <p:cNvPr id="72" name="Group 2128"/>
                <p:cNvGrpSpPr>
                  <a:grpSpLocks/>
                </p:cNvGrpSpPr>
                <p:nvPr/>
              </p:nvGrpSpPr>
              <p:grpSpPr bwMode="auto">
                <a:xfrm>
                  <a:off x="3848" y="1968"/>
                  <a:ext cx="480" cy="112"/>
                  <a:chOff x="4336" y="1272"/>
                  <a:chExt cx="480" cy="112"/>
                </a:xfrm>
              </p:grpSpPr>
              <p:sp>
                <p:nvSpPr>
                  <p:cNvPr id="73" name="Rectangle 2129"/>
                  <p:cNvSpPr>
                    <a:spLocks noChangeArrowheads="1"/>
                  </p:cNvSpPr>
                  <p:nvPr/>
                </p:nvSpPr>
                <p:spPr bwMode="auto">
                  <a:xfrm>
                    <a:off x="469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74" name="Rectangle 2130"/>
                  <p:cNvSpPr>
                    <a:spLocks noChangeArrowheads="1"/>
                  </p:cNvSpPr>
                  <p:nvPr/>
                </p:nvSpPr>
                <p:spPr bwMode="auto">
                  <a:xfrm>
                    <a:off x="457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75" name="Rectangle 2131"/>
                  <p:cNvSpPr>
                    <a:spLocks noChangeArrowheads="1"/>
                  </p:cNvSpPr>
                  <p:nvPr/>
                </p:nvSpPr>
                <p:spPr bwMode="auto">
                  <a:xfrm>
                    <a:off x="445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76" name="Rectangle 2132"/>
                  <p:cNvSpPr>
                    <a:spLocks noChangeArrowheads="1"/>
                  </p:cNvSpPr>
                  <p:nvPr/>
                </p:nvSpPr>
                <p:spPr bwMode="auto">
                  <a:xfrm>
                    <a:off x="433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</p:grpSp>
          </p:grpSp>
          <p:grpSp>
            <p:nvGrpSpPr>
              <p:cNvPr id="60" name="Group 2133"/>
              <p:cNvGrpSpPr>
                <a:grpSpLocks/>
              </p:cNvGrpSpPr>
              <p:nvPr/>
            </p:nvGrpSpPr>
            <p:grpSpPr bwMode="auto">
              <a:xfrm>
                <a:off x="2872" y="2440"/>
                <a:ext cx="960" cy="112"/>
                <a:chOff x="3848" y="1968"/>
                <a:chExt cx="960" cy="112"/>
              </a:xfrm>
            </p:grpSpPr>
            <p:grpSp>
              <p:nvGrpSpPr>
                <p:cNvPr id="61" name="Group 2134"/>
                <p:cNvGrpSpPr>
                  <a:grpSpLocks/>
                </p:cNvGrpSpPr>
                <p:nvPr/>
              </p:nvGrpSpPr>
              <p:grpSpPr bwMode="auto">
                <a:xfrm>
                  <a:off x="4328" y="1968"/>
                  <a:ext cx="480" cy="112"/>
                  <a:chOff x="4336" y="1272"/>
                  <a:chExt cx="480" cy="112"/>
                </a:xfrm>
              </p:grpSpPr>
              <p:sp>
                <p:nvSpPr>
                  <p:cNvPr id="67" name="Rectangle 2135"/>
                  <p:cNvSpPr>
                    <a:spLocks noChangeArrowheads="1"/>
                  </p:cNvSpPr>
                  <p:nvPr/>
                </p:nvSpPr>
                <p:spPr bwMode="auto">
                  <a:xfrm>
                    <a:off x="469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68" name="Rectangle 2136"/>
                  <p:cNvSpPr>
                    <a:spLocks noChangeArrowheads="1"/>
                  </p:cNvSpPr>
                  <p:nvPr/>
                </p:nvSpPr>
                <p:spPr bwMode="auto">
                  <a:xfrm>
                    <a:off x="457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69" name="Rectangle 2137"/>
                  <p:cNvSpPr>
                    <a:spLocks noChangeArrowheads="1"/>
                  </p:cNvSpPr>
                  <p:nvPr/>
                </p:nvSpPr>
                <p:spPr bwMode="auto">
                  <a:xfrm>
                    <a:off x="445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70" name="Rectangle 2138"/>
                  <p:cNvSpPr>
                    <a:spLocks noChangeArrowheads="1"/>
                  </p:cNvSpPr>
                  <p:nvPr/>
                </p:nvSpPr>
                <p:spPr bwMode="auto">
                  <a:xfrm>
                    <a:off x="433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</p:grpSp>
            <p:grpSp>
              <p:nvGrpSpPr>
                <p:cNvPr id="62" name="Group 2139"/>
                <p:cNvGrpSpPr>
                  <a:grpSpLocks/>
                </p:cNvGrpSpPr>
                <p:nvPr/>
              </p:nvGrpSpPr>
              <p:grpSpPr bwMode="auto">
                <a:xfrm>
                  <a:off x="3848" y="1968"/>
                  <a:ext cx="480" cy="112"/>
                  <a:chOff x="4336" y="1272"/>
                  <a:chExt cx="480" cy="112"/>
                </a:xfrm>
              </p:grpSpPr>
              <p:sp>
                <p:nvSpPr>
                  <p:cNvPr id="63" name="Rectangle 2140"/>
                  <p:cNvSpPr>
                    <a:spLocks noChangeArrowheads="1"/>
                  </p:cNvSpPr>
                  <p:nvPr/>
                </p:nvSpPr>
                <p:spPr bwMode="auto">
                  <a:xfrm>
                    <a:off x="469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64" name="Rectangle 2141"/>
                  <p:cNvSpPr>
                    <a:spLocks noChangeArrowheads="1"/>
                  </p:cNvSpPr>
                  <p:nvPr/>
                </p:nvSpPr>
                <p:spPr bwMode="auto">
                  <a:xfrm>
                    <a:off x="457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65" name="Rectangle 2142"/>
                  <p:cNvSpPr>
                    <a:spLocks noChangeArrowheads="1"/>
                  </p:cNvSpPr>
                  <p:nvPr/>
                </p:nvSpPr>
                <p:spPr bwMode="auto">
                  <a:xfrm>
                    <a:off x="445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66" name="Rectangle 2143"/>
                  <p:cNvSpPr>
                    <a:spLocks noChangeArrowheads="1"/>
                  </p:cNvSpPr>
                  <p:nvPr/>
                </p:nvSpPr>
                <p:spPr bwMode="auto">
                  <a:xfrm>
                    <a:off x="433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</p:grpSp>
          </p:grpSp>
        </p:grpSp>
      </p:grpSp>
      <p:sp>
        <p:nvSpPr>
          <p:cNvPr id="103" name="Text Box 2145"/>
          <p:cNvSpPr txBox="1">
            <a:spLocks noChangeArrowheads="1"/>
          </p:cNvSpPr>
          <p:nvPr/>
        </p:nvSpPr>
        <p:spPr bwMode="auto">
          <a:xfrm>
            <a:off x="7353300" y="4491038"/>
            <a:ext cx="82599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b="1" dirty="0"/>
              <a:t>Word (32)</a:t>
            </a:r>
          </a:p>
        </p:txBody>
      </p:sp>
      <p:sp>
        <p:nvSpPr>
          <p:cNvPr id="104" name="Text Box 2146"/>
          <p:cNvSpPr txBox="1">
            <a:spLocks noChangeArrowheads="1"/>
          </p:cNvSpPr>
          <p:nvPr/>
        </p:nvSpPr>
        <p:spPr bwMode="auto">
          <a:xfrm>
            <a:off x="1066800" y="4262438"/>
            <a:ext cx="63134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b="1"/>
              <a:t>D31                                                                                                                                    D0</a:t>
            </a:r>
          </a:p>
        </p:txBody>
      </p:sp>
      <p:grpSp>
        <p:nvGrpSpPr>
          <p:cNvPr id="105" name="Group 2147"/>
          <p:cNvGrpSpPr>
            <a:grpSpLocks/>
          </p:cNvGrpSpPr>
          <p:nvPr/>
        </p:nvGrpSpPr>
        <p:grpSpPr bwMode="auto">
          <a:xfrm>
            <a:off x="1184275" y="5346700"/>
            <a:ext cx="6096000" cy="177800"/>
            <a:chOff x="952" y="2824"/>
            <a:chExt cx="3840" cy="112"/>
          </a:xfrm>
        </p:grpSpPr>
        <p:grpSp>
          <p:nvGrpSpPr>
            <p:cNvPr id="106" name="Group 2148"/>
            <p:cNvGrpSpPr>
              <a:grpSpLocks/>
            </p:cNvGrpSpPr>
            <p:nvPr/>
          </p:nvGrpSpPr>
          <p:grpSpPr bwMode="auto">
            <a:xfrm>
              <a:off x="2872" y="2824"/>
              <a:ext cx="1920" cy="112"/>
              <a:chOff x="2872" y="2440"/>
              <a:chExt cx="1920" cy="112"/>
            </a:xfrm>
          </p:grpSpPr>
          <p:grpSp>
            <p:nvGrpSpPr>
              <p:cNvPr id="130" name="Group 2149"/>
              <p:cNvGrpSpPr>
                <a:grpSpLocks/>
              </p:cNvGrpSpPr>
              <p:nvPr/>
            </p:nvGrpSpPr>
            <p:grpSpPr bwMode="auto">
              <a:xfrm>
                <a:off x="3832" y="2440"/>
                <a:ext cx="960" cy="112"/>
                <a:chOff x="3848" y="1968"/>
                <a:chExt cx="960" cy="112"/>
              </a:xfrm>
            </p:grpSpPr>
            <p:grpSp>
              <p:nvGrpSpPr>
                <p:cNvPr id="142" name="Group 2150"/>
                <p:cNvGrpSpPr>
                  <a:grpSpLocks/>
                </p:cNvGrpSpPr>
                <p:nvPr/>
              </p:nvGrpSpPr>
              <p:grpSpPr bwMode="auto">
                <a:xfrm>
                  <a:off x="4328" y="1968"/>
                  <a:ext cx="480" cy="112"/>
                  <a:chOff x="4336" y="1272"/>
                  <a:chExt cx="480" cy="112"/>
                </a:xfrm>
              </p:grpSpPr>
              <p:sp>
                <p:nvSpPr>
                  <p:cNvPr id="148" name="Rectangle 2151"/>
                  <p:cNvSpPr>
                    <a:spLocks noChangeArrowheads="1"/>
                  </p:cNvSpPr>
                  <p:nvPr/>
                </p:nvSpPr>
                <p:spPr bwMode="auto">
                  <a:xfrm>
                    <a:off x="469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49" name="Rectangle 2152"/>
                  <p:cNvSpPr>
                    <a:spLocks noChangeArrowheads="1"/>
                  </p:cNvSpPr>
                  <p:nvPr/>
                </p:nvSpPr>
                <p:spPr bwMode="auto">
                  <a:xfrm>
                    <a:off x="457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50" name="Rectangle 2153"/>
                  <p:cNvSpPr>
                    <a:spLocks noChangeArrowheads="1"/>
                  </p:cNvSpPr>
                  <p:nvPr/>
                </p:nvSpPr>
                <p:spPr bwMode="auto">
                  <a:xfrm>
                    <a:off x="445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51" name="Rectangle 2154"/>
                  <p:cNvSpPr>
                    <a:spLocks noChangeArrowheads="1"/>
                  </p:cNvSpPr>
                  <p:nvPr/>
                </p:nvSpPr>
                <p:spPr bwMode="auto">
                  <a:xfrm>
                    <a:off x="433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</p:grpSp>
            <p:grpSp>
              <p:nvGrpSpPr>
                <p:cNvPr id="143" name="Group 2155"/>
                <p:cNvGrpSpPr>
                  <a:grpSpLocks/>
                </p:cNvGrpSpPr>
                <p:nvPr/>
              </p:nvGrpSpPr>
              <p:grpSpPr bwMode="auto">
                <a:xfrm>
                  <a:off x="3848" y="1968"/>
                  <a:ext cx="480" cy="112"/>
                  <a:chOff x="4336" y="1272"/>
                  <a:chExt cx="480" cy="112"/>
                </a:xfrm>
              </p:grpSpPr>
              <p:sp>
                <p:nvSpPr>
                  <p:cNvPr id="144" name="Rectangle 2156"/>
                  <p:cNvSpPr>
                    <a:spLocks noChangeArrowheads="1"/>
                  </p:cNvSpPr>
                  <p:nvPr/>
                </p:nvSpPr>
                <p:spPr bwMode="auto">
                  <a:xfrm>
                    <a:off x="469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45" name="Rectangle 2157"/>
                  <p:cNvSpPr>
                    <a:spLocks noChangeArrowheads="1"/>
                  </p:cNvSpPr>
                  <p:nvPr/>
                </p:nvSpPr>
                <p:spPr bwMode="auto">
                  <a:xfrm>
                    <a:off x="457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46" name="Rectangle 2158"/>
                  <p:cNvSpPr>
                    <a:spLocks noChangeArrowheads="1"/>
                  </p:cNvSpPr>
                  <p:nvPr/>
                </p:nvSpPr>
                <p:spPr bwMode="auto">
                  <a:xfrm>
                    <a:off x="445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47" name="Rectangle 2159"/>
                  <p:cNvSpPr>
                    <a:spLocks noChangeArrowheads="1"/>
                  </p:cNvSpPr>
                  <p:nvPr/>
                </p:nvSpPr>
                <p:spPr bwMode="auto">
                  <a:xfrm>
                    <a:off x="433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</p:grpSp>
          </p:grpSp>
          <p:grpSp>
            <p:nvGrpSpPr>
              <p:cNvPr id="131" name="Group 2160"/>
              <p:cNvGrpSpPr>
                <a:grpSpLocks/>
              </p:cNvGrpSpPr>
              <p:nvPr/>
            </p:nvGrpSpPr>
            <p:grpSpPr bwMode="auto">
              <a:xfrm>
                <a:off x="2872" y="2440"/>
                <a:ext cx="960" cy="112"/>
                <a:chOff x="3848" y="1968"/>
                <a:chExt cx="960" cy="112"/>
              </a:xfrm>
            </p:grpSpPr>
            <p:grpSp>
              <p:nvGrpSpPr>
                <p:cNvPr id="132" name="Group 2161"/>
                <p:cNvGrpSpPr>
                  <a:grpSpLocks/>
                </p:cNvGrpSpPr>
                <p:nvPr/>
              </p:nvGrpSpPr>
              <p:grpSpPr bwMode="auto">
                <a:xfrm>
                  <a:off x="4328" y="1968"/>
                  <a:ext cx="480" cy="112"/>
                  <a:chOff x="4336" y="1272"/>
                  <a:chExt cx="480" cy="112"/>
                </a:xfrm>
              </p:grpSpPr>
              <p:sp>
                <p:nvSpPr>
                  <p:cNvPr id="138" name="Rectangle 2162"/>
                  <p:cNvSpPr>
                    <a:spLocks noChangeArrowheads="1"/>
                  </p:cNvSpPr>
                  <p:nvPr/>
                </p:nvSpPr>
                <p:spPr bwMode="auto">
                  <a:xfrm>
                    <a:off x="469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39" name="Rectangle 2163"/>
                  <p:cNvSpPr>
                    <a:spLocks noChangeArrowheads="1"/>
                  </p:cNvSpPr>
                  <p:nvPr/>
                </p:nvSpPr>
                <p:spPr bwMode="auto">
                  <a:xfrm>
                    <a:off x="457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40" name="Rectangle 2164"/>
                  <p:cNvSpPr>
                    <a:spLocks noChangeArrowheads="1"/>
                  </p:cNvSpPr>
                  <p:nvPr/>
                </p:nvSpPr>
                <p:spPr bwMode="auto">
                  <a:xfrm>
                    <a:off x="445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41" name="Rectangle 2165"/>
                  <p:cNvSpPr>
                    <a:spLocks noChangeArrowheads="1"/>
                  </p:cNvSpPr>
                  <p:nvPr/>
                </p:nvSpPr>
                <p:spPr bwMode="auto">
                  <a:xfrm>
                    <a:off x="433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</p:grpSp>
            <p:grpSp>
              <p:nvGrpSpPr>
                <p:cNvPr id="133" name="Group 2166"/>
                <p:cNvGrpSpPr>
                  <a:grpSpLocks/>
                </p:cNvGrpSpPr>
                <p:nvPr/>
              </p:nvGrpSpPr>
              <p:grpSpPr bwMode="auto">
                <a:xfrm>
                  <a:off x="3848" y="1968"/>
                  <a:ext cx="480" cy="112"/>
                  <a:chOff x="4336" y="1272"/>
                  <a:chExt cx="480" cy="112"/>
                </a:xfrm>
              </p:grpSpPr>
              <p:sp>
                <p:nvSpPr>
                  <p:cNvPr id="134" name="Rectangle 2167"/>
                  <p:cNvSpPr>
                    <a:spLocks noChangeArrowheads="1"/>
                  </p:cNvSpPr>
                  <p:nvPr/>
                </p:nvSpPr>
                <p:spPr bwMode="auto">
                  <a:xfrm>
                    <a:off x="469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35" name="Rectangle 2168"/>
                  <p:cNvSpPr>
                    <a:spLocks noChangeArrowheads="1"/>
                  </p:cNvSpPr>
                  <p:nvPr/>
                </p:nvSpPr>
                <p:spPr bwMode="auto">
                  <a:xfrm>
                    <a:off x="457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36" name="Rectangle 2169"/>
                  <p:cNvSpPr>
                    <a:spLocks noChangeArrowheads="1"/>
                  </p:cNvSpPr>
                  <p:nvPr/>
                </p:nvSpPr>
                <p:spPr bwMode="auto">
                  <a:xfrm>
                    <a:off x="445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37" name="Rectangle 2170"/>
                  <p:cNvSpPr>
                    <a:spLocks noChangeArrowheads="1"/>
                  </p:cNvSpPr>
                  <p:nvPr/>
                </p:nvSpPr>
                <p:spPr bwMode="auto">
                  <a:xfrm>
                    <a:off x="433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</p:grpSp>
          </p:grpSp>
        </p:grpSp>
        <p:grpSp>
          <p:nvGrpSpPr>
            <p:cNvPr id="107" name="Group 2171"/>
            <p:cNvGrpSpPr>
              <a:grpSpLocks/>
            </p:cNvGrpSpPr>
            <p:nvPr/>
          </p:nvGrpSpPr>
          <p:grpSpPr bwMode="auto">
            <a:xfrm>
              <a:off x="952" y="2824"/>
              <a:ext cx="1920" cy="112"/>
              <a:chOff x="2872" y="2440"/>
              <a:chExt cx="1920" cy="112"/>
            </a:xfrm>
          </p:grpSpPr>
          <p:grpSp>
            <p:nvGrpSpPr>
              <p:cNvPr id="108" name="Group 2172"/>
              <p:cNvGrpSpPr>
                <a:grpSpLocks/>
              </p:cNvGrpSpPr>
              <p:nvPr/>
            </p:nvGrpSpPr>
            <p:grpSpPr bwMode="auto">
              <a:xfrm>
                <a:off x="3832" y="2440"/>
                <a:ext cx="960" cy="112"/>
                <a:chOff x="3848" y="1968"/>
                <a:chExt cx="960" cy="112"/>
              </a:xfrm>
            </p:grpSpPr>
            <p:grpSp>
              <p:nvGrpSpPr>
                <p:cNvPr id="120" name="Group 2173"/>
                <p:cNvGrpSpPr>
                  <a:grpSpLocks/>
                </p:cNvGrpSpPr>
                <p:nvPr/>
              </p:nvGrpSpPr>
              <p:grpSpPr bwMode="auto">
                <a:xfrm>
                  <a:off x="4328" y="1968"/>
                  <a:ext cx="480" cy="112"/>
                  <a:chOff x="4336" y="1272"/>
                  <a:chExt cx="480" cy="112"/>
                </a:xfrm>
              </p:grpSpPr>
              <p:sp>
                <p:nvSpPr>
                  <p:cNvPr id="126" name="Rectangle 2174"/>
                  <p:cNvSpPr>
                    <a:spLocks noChangeArrowheads="1"/>
                  </p:cNvSpPr>
                  <p:nvPr/>
                </p:nvSpPr>
                <p:spPr bwMode="auto">
                  <a:xfrm>
                    <a:off x="469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27" name="Rectangle 2175"/>
                  <p:cNvSpPr>
                    <a:spLocks noChangeArrowheads="1"/>
                  </p:cNvSpPr>
                  <p:nvPr/>
                </p:nvSpPr>
                <p:spPr bwMode="auto">
                  <a:xfrm>
                    <a:off x="457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28" name="Rectangle 2176"/>
                  <p:cNvSpPr>
                    <a:spLocks noChangeArrowheads="1"/>
                  </p:cNvSpPr>
                  <p:nvPr/>
                </p:nvSpPr>
                <p:spPr bwMode="auto">
                  <a:xfrm>
                    <a:off x="445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29" name="Rectangle 2177"/>
                  <p:cNvSpPr>
                    <a:spLocks noChangeArrowheads="1"/>
                  </p:cNvSpPr>
                  <p:nvPr/>
                </p:nvSpPr>
                <p:spPr bwMode="auto">
                  <a:xfrm>
                    <a:off x="433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</p:grpSp>
            <p:grpSp>
              <p:nvGrpSpPr>
                <p:cNvPr id="121" name="Group 2178"/>
                <p:cNvGrpSpPr>
                  <a:grpSpLocks/>
                </p:cNvGrpSpPr>
                <p:nvPr/>
              </p:nvGrpSpPr>
              <p:grpSpPr bwMode="auto">
                <a:xfrm>
                  <a:off x="3848" y="1968"/>
                  <a:ext cx="480" cy="112"/>
                  <a:chOff x="4336" y="1272"/>
                  <a:chExt cx="480" cy="112"/>
                </a:xfrm>
              </p:grpSpPr>
              <p:sp>
                <p:nvSpPr>
                  <p:cNvPr id="122" name="Rectangle 2179"/>
                  <p:cNvSpPr>
                    <a:spLocks noChangeArrowheads="1"/>
                  </p:cNvSpPr>
                  <p:nvPr/>
                </p:nvSpPr>
                <p:spPr bwMode="auto">
                  <a:xfrm>
                    <a:off x="469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23" name="Rectangle 2180"/>
                  <p:cNvSpPr>
                    <a:spLocks noChangeArrowheads="1"/>
                  </p:cNvSpPr>
                  <p:nvPr/>
                </p:nvSpPr>
                <p:spPr bwMode="auto">
                  <a:xfrm>
                    <a:off x="457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24" name="Rectangle 2181"/>
                  <p:cNvSpPr>
                    <a:spLocks noChangeArrowheads="1"/>
                  </p:cNvSpPr>
                  <p:nvPr/>
                </p:nvSpPr>
                <p:spPr bwMode="auto">
                  <a:xfrm>
                    <a:off x="445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25" name="Rectangle 2182"/>
                  <p:cNvSpPr>
                    <a:spLocks noChangeArrowheads="1"/>
                  </p:cNvSpPr>
                  <p:nvPr/>
                </p:nvSpPr>
                <p:spPr bwMode="auto">
                  <a:xfrm>
                    <a:off x="433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</p:grpSp>
          </p:grpSp>
          <p:grpSp>
            <p:nvGrpSpPr>
              <p:cNvPr id="109" name="Group 2183"/>
              <p:cNvGrpSpPr>
                <a:grpSpLocks/>
              </p:cNvGrpSpPr>
              <p:nvPr/>
            </p:nvGrpSpPr>
            <p:grpSpPr bwMode="auto">
              <a:xfrm>
                <a:off x="2872" y="2440"/>
                <a:ext cx="960" cy="112"/>
                <a:chOff x="3848" y="1968"/>
                <a:chExt cx="960" cy="112"/>
              </a:xfrm>
            </p:grpSpPr>
            <p:grpSp>
              <p:nvGrpSpPr>
                <p:cNvPr id="110" name="Group 2184"/>
                <p:cNvGrpSpPr>
                  <a:grpSpLocks/>
                </p:cNvGrpSpPr>
                <p:nvPr/>
              </p:nvGrpSpPr>
              <p:grpSpPr bwMode="auto">
                <a:xfrm>
                  <a:off x="4328" y="1968"/>
                  <a:ext cx="480" cy="112"/>
                  <a:chOff x="4336" y="1272"/>
                  <a:chExt cx="480" cy="112"/>
                </a:xfrm>
              </p:grpSpPr>
              <p:sp>
                <p:nvSpPr>
                  <p:cNvPr id="116" name="Rectangle 2185"/>
                  <p:cNvSpPr>
                    <a:spLocks noChangeArrowheads="1"/>
                  </p:cNvSpPr>
                  <p:nvPr/>
                </p:nvSpPr>
                <p:spPr bwMode="auto">
                  <a:xfrm>
                    <a:off x="469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17" name="Rectangle 2186"/>
                  <p:cNvSpPr>
                    <a:spLocks noChangeArrowheads="1"/>
                  </p:cNvSpPr>
                  <p:nvPr/>
                </p:nvSpPr>
                <p:spPr bwMode="auto">
                  <a:xfrm>
                    <a:off x="457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18" name="Rectangle 2187"/>
                  <p:cNvSpPr>
                    <a:spLocks noChangeArrowheads="1"/>
                  </p:cNvSpPr>
                  <p:nvPr/>
                </p:nvSpPr>
                <p:spPr bwMode="auto">
                  <a:xfrm>
                    <a:off x="445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19" name="Rectangle 2188"/>
                  <p:cNvSpPr>
                    <a:spLocks noChangeArrowheads="1"/>
                  </p:cNvSpPr>
                  <p:nvPr/>
                </p:nvSpPr>
                <p:spPr bwMode="auto">
                  <a:xfrm>
                    <a:off x="433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</p:grpSp>
            <p:grpSp>
              <p:nvGrpSpPr>
                <p:cNvPr id="111" name="Group 2189"/>
                <p:cNvGrpSpPr>
                  <a:grpSpLocks/>
                </p:cNvGrpSpPr>
                <p:nvPr/>
              </p:nvGrpSpPr>
              <p:grpSpPr bwMode="auto">
                <a:xfrm>
                  <a:off x="3848" y="1968"/>
                  <a:ext cx="480" cy="112"/>
                  <a:chOff x="4336" y="1272"/>
                  <a:chExt cx="480" cy="112"/>
                </a:xfrm>
              </p:grpSpPr>
              <p:sp>
                <p:nvSpPr>
                  <p:cNvPr id="112" name="Rectangle 2190"/>
                  <p:cNvSpPr>
                    <a:spLocks noChangeArrowheads="1"/>
                  </p:cNvSpPr>
                  <p:nvPr/>
                </p:nvSpPr>
                <p:spPr bwMode="auto">
                  <a:xfrm>
                    <a:off x="469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13" name="Rectangle 2191"/>
                  <p:cNvSpPr>
                    <a:spLocks noChangeArrowheads="1"/>
                  </p:cNvSpPr>
                  <p:nvPr/>
                </p:nvSpPr>
                <p:spPr bwMode="auto">
                  <a:xfrm>
                    <a:off x="457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14" name="Rectangle 2192"/>
                  <p:cNvSpPr>
                    <a:spLocks noChangeArrowheads="1"/>
                  </p:cNvSpPr>
                  <p:nvPr/>
                </p:nvSpPr>
                <p:spPr bwMode="auto">
                  <a:xfrm>
                    <a:off x="445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15" name="Rectangle 2193"/>
                  <p:cNvSpPr>
                    <a:spLocks noChangeArrowheads="1"/>
                  </p:cNvSpPr>
                  <p:nvPr/>
                </p:nvSpPr>
                <p:spPr bwMode="auto">
                  <a:xfrm>
                    <a:off x="433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</p:grpSp>
          </p:grpSp>
        </p:grpSp>
      </p:grpSp>
      <p:sp>
        <p:nvSpPr>
          <p:cNvPr id="152" name="AutoShape 2194"/>
          <p:cNvSpPr>
            <a:spLocks noChangeArrowheads="1"/>
          </p:cNvSpPr>
          <p:nvPr/>
        </p:nvSpPr>
        <p:spPr bwMode="auto">
          <a:xfrm flipH="1">
            <a:off x="3825875" y="5232400"/>
            <a:ext cx="622300" cy="406400"/>
          </a:xfrm>
          <a:prstGeom prst="parallelogram">
            <a:avLst>
              <a:gd name="adj" fmla="val 38281"/>
            </a:avLst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sz="1400" b="1"/>
          </a:p>
        </p:txBody>
      </p:sp>
      <p:sp>
        <p:nvSpPr>
          <p:cNvPr id="153" name="Line 2195"/>
          <p:cNvSpPr>
            <a:spLocks noChangeShapeType="1"/>
          </p:cNvSpPr>
          <p:nvPr/>
        </p:nvSpPr>
        <p:spPr bwMode="auto">
          <a:xfrm>
            <a:off x="3736975" y="5638800"/>
            <a:ext cx="10668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4" name="Line 2196"/>
          <p:cNvSpPr>
            <a:spLocks noChangeShapeType="1"/>
          </p:cNvSpPr>
          <p:nvPr/>
        </p:nvSpPr>
        <p:spPr bwMode="auto">
          <a:xfrm>
            <a:off x="3508375" y="5219700"/>
            <a:ext cx="10668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5" name="Text Box 2197"/>
          <p:cNvSpPr txBox="1">
            <a:spLocks noChangeArrowheads="1"/>
          </p:cNvSpPr>
          <p:nvPr/>
        </p:nvSpPr>
        <p:spPr bwMode="auto">
          <a:xfrm>
            <a:off x="1016000" y="5037138"/>
            <a:ext cx="63134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b="1"/>
              <a:t>D63                                                                                                                                    D0</a:t>
            </a:r>
          </a:p>
        </p:txBody>
      </p:sp>
      <p:sp>
        <p:nvSpPr>
          <p:cNvPr id="156" name="Text Box 2198"/>
          <p:cNvSpPr txBox="1">
            <a:spLocks noChangeArrowheads="1"/>
          </p:cNvSpPr>
          <p:nvPr/>
        </p:nvSpPr>
        <p:spPr bwMode="auto">
          <a:xfrm>
            <a:off x="7353300" y="5291138"/>
            <a:ext cx="18712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b="1" dirty="0"/>
              <a:t>Double, Long Long Int (64)</a:t>
            </a:r>
          </a:p>
        </p:txBody>
      </p:sp>
      <p:grpSp>
        <p:nvGrpSpPr>
          <p:cNvPr id="157" name="Group 2199"/>
          <p:cNvGrpSpPr>
            <a:grpSpLocks/>
          </p:cNvGrpSpPr>
          <p:nvPr/>
        </p:nvGrpSpPr>
        <p:grpSpPr bwMode="auto">
          <a:xfrm>
            <a:off x="1184275" y="6075362"/>
            <a:ext cx="6096000" cy="177800"/>
            <a:chOff x="952" y="2824"/>
            <a:chExt cx="3840" cy="112"/>
          </a:xfrm>
        </p:grpSpPr>
        <p:grpSp>
          <p:nvGrpSpPr>
            <p:cNvPr id="158" name="Group 2200"/>
            <p:cNvGrpSpPr>
              <a:grpSpLocks/>
            </p:cNvGrpSpPr>
            <p:nvPr/>
          </p:nvGrpSpPr>
          <p:grpSpPr bwMode="auto">
            <a:xfrm>
              <a:off x="2872" y="2824"/>
              <a:ext cx="1920" cy="112"/>
              <a:chOff x="2872" y="2440"/>
              <a:chExt cx="1920" cy="112"/>
            </a:xfrm>
          </p:grpSpPr>
          <p:grpSp>
            <p:nvGrpSpPr>
              <p:cNvPr id="182" name="Group 2201"/>
              <p:cNvGrpSpPr>
                <a:grpSpLocks/>
              </p:cNvGrpSpPr>
              <p:nvPr/>
            </p:nvGrpSpPr>
            <p:grpSpPr bwMode="auto">
              <a:xfrm>
                <a:off x="3832" y="2440"/>
                <a:ext cx="960" cy="112"/>
                <a:chOff x="3848" y="1968"/>
                <a:chExt cx="960" cy="112"/>
              </a:xfrm>
            </p:grpSpPr>
            <p:grpSp>
              <p:nvGrpSpPr>
                <p:cNvPr id="194" name="Group 2202"/>
                <p:cNvGrpSpPr>
                  <a:grpSpLocks/>
                </p:cNvGrpSpPr>
                <p:nvPr/>
              </p:nvGrpSpPr>
              <p:grpSpPr bwMode="auto">
                <a:xfrm>
                  <a:off x="4328" y="1968"/>
                  <a:ext cx="480" cy="112"/>
                  <a:chOff x="4336" y="1272"/>
                  <a:chExt cx="480" cy="112"/>
                </a:xfrm>
              </p:grpSpPr>
              <p:sp>
                <p:nvSpPr>
                  <p:cNvPr id="200" name="Rectangle 2203"/>
                  <p:cNvSpPr>
                    <a:spLocks noChangeArrowheads="1"/>
                  </p:cNvSpPr>
                  <p:nvPr/>
                </p:nvSpPr>
                <p:spPr bwMode="auto">
                  <a:xfrm>
                    <a:off x="469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201" name="Rectangle 2204"/>
                  <p:cNvSpPr>
                    <a:spLocks noChangeArrowheads="1"/>
                  </p:cNvSpPr>
                  <p:nvPr/>
                </p:nvSpPr>
                <p:spPr bwMode="auto">
                  <a:xfrm>
                    <a:off x="457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202" name="Rectangle 2205"/>
                  <p:cNvSpPr>
                    <a:spLocks noChangeArrowheads="1"/>
                  </p:cNvSpPr>
                  <p:nvPr/>
                </p:nvSpPr>
                <p:spPr bwMode="auto">
                  <a:xfrm>
                    <a:off x="445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203" name="Rectangle 2206"/>
                  <p:cNvSpPr>
                    <a:spLocks noChangeArrowheads="1"/>
                  </p:cNvSpPr>
                  <p:nvPr/>
                </p:nvSpPr>
                <p:spPr bwMode="auto">
                  <a:xfrm>
                    <a:off x="433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</p:grpSp>
            <p:grpSp>
              <p:nvGrpSpPr>
                <p:cNvPr id="195" name="Group 2207"/>
                <p:cNvGrpSpPr>
                  <a:grpSpLocks/>
                </p:cNvGrpSpPr>
                <p:nvPr/>
              </p:nvGrpSpPr>
              <p:grpSpPr bwMode="auto">
                <a:xfrm>
                  <a:off x="3848" y="1968"/>
                  <a:ext cx="480" cy="112"/>
                  <a:chOff x="4336" y="1272"/>
                  <a:chExt cx="480" cy="112"/>
                </a:xfrm>
              </p:grpSpPr>
              <p:sp>
                <p:nvSpPr>
                  <p:cNvPr id="196" name="Rectangle 2208"/>
                  <p:cNvSpPr>
                    <a:spLocks noChangeArrowheads="1"/>
                  </p:cNvSpPr>
                  <p:nvPr/>
                </p:nvSpPr>
                <p:spPr bwMode="auto">
                  <a:xfrm>
                    <a:off x="469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97" name="Rectangle 2209"/>
                  <p:cNvSpPr>
                    <a:spLocks noChangeArrowheads="1"/>
                  </p:cNvSpPr>
                  <p:nvPr/>
                </p:nvSpPr>
                <p:spPr bwMode="auto">
                  <a:xfrm>
                    <a:off x="457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98" name="Rectangle 2210"/>
                  <p:cNvSpPr>
                    <a:spLocks noChangeArrowheads="1"/>
                  </p:cNvSpPr>
                  <p:nvPr/>
                </p:nvSpPr>
                <p:spPr bwMode="auto">
                  <a:xfrm>
                    <a:off x="445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99" name="Rectangle 2211"/>
                  <p:cNvSpPr>
                    <a:spLocks noChangeArrowheads="1"/>
                  </p:cNvSpPr>
                  <p:nvPr/>
                </p:nvSpPr>
                <p:spPr bwMode="auto">
                  <a:xfrm>
                    <a:off x="433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</p:grpSp>
          </p:grpSp>
          <p:grpSp>
            <p:nvGrpSpPr>
              <p:cNvPr id="183" name="Group 2212"/>
              <p:cNvGrpSpPr>
                <a:grpSpLocks/>
              </p:cNvGrpSpPr>
              <p:nvPr/>
            </p:nvGrpSpPr>
            <p:grpSpPr bwMode="auto">
              <a:xfrm>
                <a:off x="2872" y="2440"/>
                <a:ext cx="960" cy="112"/>
                <a:chOff x="3848" y="1968"/>
                <a:chExt cx="960" cy="112"/>
              </a:xfrm>
            </p:grpSpPr>
            <p:grpSp>
              <p:nvGrpSpPr>
                <p:cNvPr id="184" name="Group 2213"/>
                <p:cNvGrpSpPr>
                  <a:grpSpLocks/>
                </p:cNvGrpSpPr>
                <p:nvPr/>
              </p:nvGrpSpPr>
              <p:grpSpPr bwMode="auto">
                <a:xfrm>
                  <a:off x="4328" y="1968"/>
                  <a:ext cx="480" cy="112"/>
                  <a:chOff x="4336" y="1272"/>
                  <a:chExt cx="480" cy="112"/>
                </a:xfrm>
              </p:grpSpPr>
              <p:sp>
                <p:nvSpPr>
                  <p:cNvPr id="190" name="Rectangle 2214"/>
                  <p:cNvSpPr>
                    <a:spLocks noChangeArrowheads="1"/>
                  </p:cNvSpPr>
                  <p:nvPr/>
                </p:nvSpPr>
                <p:spPr bwMode="auto">
                  <a:xfrm>
                    <a:off x="469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91" name="Rectangle 2215"/>
                  <p:cNvSpPr>
                    <a:spLocks noChangeArrowheads="1"/>
                  </p:cNvSpPr>
                  <p:nvPr/>
                </p:nvSpPr>
                <p:spPr bwMode="auto">
                  <a:xfrm>
                    <a:off x="457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92" name="Rectangle 2216"/>
                  <p:cNvSpPr>
                    <a:spLocks noChangeArrowheads="1"/>
                  </p:cNvSpPr>
                  <p:nvPr/>
                </p:nvSpPr>
                <p:spPr bwMode="auto">
                  <a:xfrm>
                    <a:off x="445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93" name="Rectangle 2217"/>
                  <p:cNvSpPr>
                    <a:spLocks noChangeArrowheads="1"/>
                  </p:cNvSpPr>
                  <p:nvPr/>
                </p:nvSpPr>
                <p:spPr bwMode="auto">
                  <a:xfrm>
                    <a:off x="433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</p:grpSp>
            <p:grpSp>
              <p:nvGrpSpPr>
                <p:cNvPr id="185" name="Group 2218"/>
                <p:cNvGrpSpPr>
                  <a:grpSpLocks/>
                </p:cNvGrpSpPr>
                <p:nvPr/>
              </p:nvGrpSpPr>
              <p:grpSpPr bwMode="auto">
                <a:xfrm>
                  <a:off x="3848" y="1968"/>
                  <a:ext cx="480" cy="112"/>
                  <a:chOff x="4336" y="1272"/>
                  <a:chExt cx="480" cy="112"/>
                </a:xfrm>
              </p:grpSpPr>
              <p:sp>
                <p:nvSpPr>
                  <p:cNvPr id="186" name="Rectangle 2219"/>
                  <p:cNvSpPr>
                    <a:spLocks noChangeArrowheads="1"/>
                  </p:cNvSpPr>
                  <p:nvPr/>
                </p:nvSpPr>
                <p:spPr bwMode="auto">
                  <a:xfrm>
                    <a:off x="469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87" name="Rectangle 2220"/>
                  <p:cNvSpPr>
                    <a:spLocks noChangeArrowheads="1"/>
                  </p:cNvSpPr>
                  <p:nvPr/>
                </p:nvSpPr>
                <p:spPr bwMode="auto">
                  <a:xfrm>
                    <a:off x="457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88" name="Rectangle 2221"/>
                  <p:cNvSpPr>
                    <a:spLocks noChangeArrowheads="1"/>
                  </p:cNvSpPr>
                  <p:nvPr/>
                </p:nvSpPr>
                <p:spPr bwMode="auto">
                  <a:xfrm>
                    <a:off x="445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89" name="Rectangle 2222"/>
                  <p:cNvSpPr>
                    <a:spLocks noChangeArrowheads="1"/>
                  </p:cNvSpPr>
                  <p:nvPr/>
                </p:nvSpPr>
                <p:spPr bwMode="auto">
                  <a:xfrm>
                    <a:off x="433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</p:grpSp>
          </p:grpSp>
        </p:grpSp>
        <p:grpSp>
          <p:nvGrpSpPr>
            <p:cNvPr id="159" name="Group 2223"/>
            <p:cNvGrpSpPr>
              <a:grpSpLocks/>
            </p:cNvGrpSpPr>
            <p:nvPr/>
          </p:nvGrpSpPr>
          <p:grpSpPr bwMode="auto">
            <a:xfrm>
              <a:off x="952" y="2824"/>
              <a:ext cx="1920" cy="112"/>
              <a:chOff x="2872" y="2440"/>
              <a:chExt cx="1920" cy="112"/>
            </a:xfrm>
          </p:grpSpPr>
          <p:grpSp>
            <p:nvGrpSpPr>
              <p:cNvPr id="160" name="Group 2224"/>
              <p:cNvGrpSpPr>
                <a:grpSpLocks/>
              </p:cNvGrpSpPr>
              <p:nvPr/>
            </p:nvGrpSpPr>
            <p:grpSpPr bwMode="auto">
              <a:xfrm>
                <a:off x="3832" y="2440"/>
                <a:ext cx="960" cy="112"/>
                <a:chOff x="3848" y="1968"/>
                <a:chExt cx="960" cy="112"/>
              </a:xfrm>
            </p:grpSpPr>
            <p:grpSp>
              <p:nvGrpSpPr>
                <p:cNvPr id="172" name="Group 2225"/>
                <p:cNvGrpSpPr>
                  <a:grpSpLocks/>
                </p:cNvGrpSpPr>
                <p:nvPr/>
              </p:nvGrpSpPr>
              <p:grpSpPr bwMode="auto">
                <a:xfrm>
                  <a:off x="4328" y="1968"/>
                  <a:ext cx="480" cy="112"/>
                  <a:chOff x="4336" y="1272"/>
                  <a:chExt cx="480" cy="112"/>
                </a:xfrm>
              </p:grpSpPr>
              <p:sp>
                <p:nvSpPr>
                  <p:cNvPr id="178" name="Rectangle 2226"/>
                  <p:cNvSpPr>
                    <a:spLocks noChangeArrowheads="1"/>
                  </p:cNvSpPr>
                  <p:nvPr/>
                </p:nvSpPr>
                <p:spPr bwMode="auto">
                  <a:xfrm>
                    <a:off x="469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79" name="Rectangle 2227"/>
                  <p:cNvSpPr>
                    <a:spLocks noChangeArrowheads="1"/>
                  </p:cNvSpPr>
                  <p:nvPr/>
                </p:nvSpPr>
                <p:spPr bwMode="auto">
                  <a:xfrm>
                    <a:off x="457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80" name="Rectangle 2228"/>
                  <p:cNvSpPr>
                    <a:spLocks noChangeArrowheads="1"/>
                  </p:cNvSpPr>
                  <p:nvPr/>
                </p:nvSpPr>
                <p:spPr bwMode="auto">
                  <a:xfrm>
                    <a:off x="445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81" name="Rectangle 2229"/>
                  <p:cNvSpPr>
                    <a:spLocks noChangeArrowheads="1"/>
                  </p:cNvSpPr>
                  <p:nvPr/>
                </p:nvSpPr>
                <p:spPr bwMode="auto">
                  <a:xfrm>
                    <a:off x="433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</p:grpSp>
            <p:grpSp>
              <p:nvGrpSpPr>
                <p:cNvPr id="173" name="Group 2230"/>
                <p:cNvGrpSpPr>
                  <a:grpSpLocks/>
                </p:cNvGrpSpPr>
                <p:nvPr/>
              </p:nvGrpSpPr>
              <p:grpSpPr bwMode="auto">
                <a:xfrm>
                  <a:off x="3848" y="1968"/>
                  <a:ext cx="480" cy="112"/>
                  <a:chOff x="4336" y="1272"/>
                  <a:chExt cx="480" cy="112"/>
                </a:xfrm>
              </p:grpSpPr>
              <p:sp>
                <p:nvSpPr>
                  <p:cNvPr id="174" name="Rectangle 2231"/>
                  <p:cNvSpPr>
                    <a:spLocks noChangeArrowheads="1"/>
                  </p:cNvSpPr>
                  <p:nvPr/>
                </p:nvSpPr>
                <p:spPr bwMode="auto">
                  <a:xfrm>
                    <a:off x="469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75" name="Rectangle 2232"/>
                  <p:cNvSpPr>
                    <a:spLocks noChangeArrowheads="1"/>
                  </p:cNvSpPr>
                  <p:nvPr/>
                </p:nvSpPr>
                <p:spPr bwMode="auto">
                  <a:xfrm>
                    <a:off x="457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76" name="Rectangle 2233"/>
                  <p:cNvSpPr>
                    <a:spLocks noChangeArrowheads="1"/>
                  </p:cNvSpPr>
                  <p:nvPr/>
                </p:nvSpPr>
                <p:spPr bwMode="auto">
                  <a:xfrm>
                    <a:off x="445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77" name="Rectangle 2234"/>
                  <p:cNvSpPr>
                    <a:spLocks noChangeArrowheads="1"/>
                  </p:cNvSpPr>
                  <p:nvPr/>
                </p:nvSpPr>
                <p:spPr bwMode="auto">
                  <a:xfrm>
                    <a:off x="433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</p:grpSp>
          </p:grpSp>
          <p:grpSp>
            <p:nvGrpSpPr>
              <p:cNvPr id="161" name="Group 2235"/>
              <p:cNvGrpSpPr>
                <a:grpSpLocks/>
              </p:cNvGrpSpPr>
              <p:nvPr/>
            </p:nvGrpSpPr>
            <p:grpSpPr bwMode="auto">
              <a:xfrm>
                <a:off x="2872" y="2440"/>
                <a:ext cx="960" cy="112"/>
                <a:chOff x="3848" y="1968"/>
                <a:chExt cx="960" cy="112"/>
              </a:xfrm>
            </p:grpSpPr>
            <p:grpSp>
              <p:nvGrpSpPr>
                <p:cNvPr id="162" name="Group 2236"/>
                <p:cNvGrpSpPr>
                  <a:grpSpLocks/>
                </p:cNvGrpSpPr>
                <p:nvPr/>
              </p:nvGrpSpPr>
              <p:grpSpPr bwMode="auto">
                <a:xfrm>
                  <a:off x="4328" y="1968"/>
                  <a:ext cx="480" cy="112"/>
                  <a:chOff x="4336" y="1272"/>
                  <a:chExt cx="480" cy="112"/>
                </a:xfrm>
              </p:grpSpPr>
              <p:sp>
                <p:nvSpPr>
                  <p:cNvPr id="168" name="Rectangle 2237"/>
                  <p:cNvSpPr>
                    <a:spLocks noChangeArrowheads="1"/>
                  </p:cNvSpPr>
                  <p:nvPr/>
                </p:nvSpPr>
                <p:spPr bwMode="auto">
                  <a:xfrm>
                    <a:off x="469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69" name="Rectangle 2238"/>
                  <p:cNvSpPr>
                    <a:spLocks noChangeArrowheads="1"/>
                  </p:cNvSpPr>
                  <p:nvPr/>
                </p:nvSpPr>
                <p:spPr bwMode="auto">
                  <a:xfrm>
                    <a:off x="457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70" name="Rectangle 2239"/>
                  <p:cNvSpPr>
                    <a:spLocks noChangeArrowheads="1"/>
                  </p:cNvSpPr>
                  <p:nvPr/>
                </p:nvSpPr>
                <p:spPr bwMode="auto">
                  <a:xfrm>
                    <a:off x="445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71" name="Rectangle 2240"/>
                  <p:cNvSpPr>
                    <a:spLocks noChangeArrowheads="1"/>
                  </p:cNvSpPr>
                  <p:nvPr/>
                </p:nvSpPr>
                <p:spPr bwMode="auto">
                  <a:xfrm>
                    <a:off x="433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</p:grpSp>
            <p:grpSp>
              <p:nvGrpSpPr>
                <p:cNvPr id="163" name="Group 2241"/>
                <p:cNvGrpSpPr>
                  <a:grpSpLocks/>
                </p:cNvGrpSpPr>
                <p:nvPr/>
              </p:nvGrpSpPr>
              <p:grpSpPr bwMode="auto">
                <a:xfrm>
                  <a:off x="3848" y="1968"/>
                  <a:ext cx="480" cy="112"/>
                  <a:chOff x="4336" y="1272"/>
                  <a:chExt cx="480" cy="112"/>
                </a:xfrm>
              </p:grpSpPr>
              <p:sp>
                <p:nvSpPr>
                  <p:cNvPr id="164" name="Rectangle 2242"/>
                  <p:cNvSpPr>
                    <a:spLocks noChangeArrowheads="1"/>
                  </p:cNvSpPr>
                  <p:nvPr/>
                </p:nvSpPr>
                <p:spPr bwMode="auto">
                  <a:xfrm>
                    <a:off x="469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65" name="Rectangle 2243"/>
                  <p:cNvSpPr>
                    <a:spLocks noChangeArrowheads="1"/>
                  </p:cNvSpPr>
                  <p:nvPr/>
                </p:nvSpPr>
                <p:spPr bwMode="auto">
                  <a:xfrm>
                    <a:off x="457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66" name="Rectangle 2244"/>
                  <p:cNvSpPr>
                    <a:spLocks noChangeArrowheads="1"/>
                  </p:cNvSpPr>
                  <p:nvPr/>
                </p:nvSpPr>
                <p:spPr bwMode="auto">
                  <a:xfrm>
                    <a:off x="445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  <p:sp>
                <p:nvSpPr>
                  <p:cNvPr id="167" name="Rectangle 2245"/>
                  <p:cNvSpPr>
                    <a:spLocks noChangeArrowheads="1"/>
                  </p:cNvSpPr>
                  <p:nvPr/>
                </p:nvSpPr>
                <p:spPr bwMode="auto">
                  <a:xfrm>
                    <a:off x="4336" y="1272"/>
                    <a:ext cx="120" cy="112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 sz="1400" b="1"/>
                  </a:p>
                </p:txBody>
              </p:sp>
            </p:grpSp>
          </p:grpSp>
        </p:grpSp>
      </p:grpSp>
      <p:sp>
        <p:nvSpPr>
          <p:cNvPr id="204" name="AutoShape 2246"/>
          <p:cNvSpPr>
            <a:spLocks noChangeArrowheads="1"/>
          </p:cNvSpPr>
          <p:nvPr/>
        </p:nvSpPr>
        <p:spPr bwMode="auto">
          <a:xfrm flipH="1">
            <a:off x="3825875" y="5961062"/>
            <a:ext cx="622300" cy="406400"/>
          </a:xfrm>
          <a:prstGeom prst="parallelogram">
            <a:avLst>
              <a:gd name="adj" fmla="val 38281"/>
            </a:avLst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sz="1400" b="1"/>
          </a:p>
        </p:txBody>
      </p:sp>
      <p:sp>
        <p:nvSpPr>
          <p:cNvPr id="205" name="Line 2247"/>
          <p:cNvSpPr>
            <a:spLocks noChangeShapeType="1"/>
          </p:cNvSpPr>
          <p:nvPr/>
        </p:nvSpPr>
        <p:spPr bwMode="auto">
          <a:xfrm>
            <a:off x="3736975" y="6367462"/>
            <a:ext cx="10668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6" name="Line 2248"/>
          <p:cNvSpPr>
            <a:spLocks noChangeShapeType="1"/>
          </p:cNvSpPr>
          <p:nvPr/>
        </p:nvSpPr>
        <p:spPr bwMode="auto">
          <a:xfrm>
            <a:off x="3508375" y="5948362"/>
            <a:ext cx="10668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7" name="Text Box 2249"/>
          <p:cNvSpPr txBox="1">
            <a:spLocks noChangeArrowheads="1"/>
          </p:cNvSpPr>
          <p:nvPr/>
        </p:nvSpPr>
        <p:spPr bwMode="auto">
          <a:xfrm>
            <a:off x="1016000" y="5765800"/>
            <a:ext cx="63976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b="1"/>
              <a:t>D127                                                                                                                                    D0</a:t>
            </a:r>
          </a:p>
        </p:txBody>
      </p:sp>
      <p:sp>
        <p:nvSpPr>
          <p:cNvPr id="208" name="Text Box 2250"/>
          <p:cNvSpPr txBox="1">
            <a:spLocks noChangeArrowheads="1"/>
          </p:cNvSpPr>
          <p:nvPr/>
        </p:nvSpPr>
        <p:spPr bwMode="auto">
          <a:xfrm>
            <a:off x="7366000" y="6019800"/>
            <a:ext cx="9636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b="1"/>
              <a:t>VLIW (128)</a:t>
            </a:r>
          </a:p>
        </p:txBody>
      </p:sp>
      <p:pic>
        <p:nvPicPr>
          <p:cNvPr id="209" name="Picture 2251" descr="BS00580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2746375" cy="231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TextBox 208"/>
          <p:cNvSpPr txBox="1">
            <a:spLocks noChangeArrowheads="1"/>
          </p:cNvSpPr>
          <p:nvPr/>
        </p:nvSpPr>
        <p:spPr bwMode="auto">
          <a:xfrm>
            <a:off x="2930525" y="5678487"/>
            <a:ext cx="18716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000" b="1"/>
              <a:t>Very Long Instruction Word</a:t>
            </a:r>
          </a:p>
        </p:txBody>
      </p:sp>
    </p:spTree>
    <p:extLst>
      <p:ext uri="{BB962C8B-B14F-4D97-AF65-F5344CB8AC3E}">
        <p14:creationId xmlns:p14="http://schemas.microsoft.com/office/powerpoint/2010/main" val="2796128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1"/>
            <a:ext cx="8229600" cy="2514600"/>
          </a:xfrm>
        </p:spPr>
        <p:txBody>
          <a:bodyPr/>
          <a:lstStyle/>
          <a:p>
            <a:r>
              <a:rPr lang="en-US" sz="2000" dirty="0"/>
              <a:t>In order to represent very large or very small numbers we usually resort to </a:t>
            </a:r>
            <a:r>
              <a:rPr lang="en-US" sz="2000" b="1" i="1" dirty="0"/>
              <a:t>scientific notation:</a:t>
            </a:r>
          </a:p>
          <a:p>
            <a:pPr lvl="2"/>
            <a:r>
              <a:rPr lang="en-US" sz="2000" dirty="0"/>
              <a:t>For example: </a:t>
            </a:r>
            <a:r>
              <a:rPr lang="en-US" sz="2000" i="1" dirty="0"/>
              <a:t>Avogadro’s Number = 6.023 x 10 </a:t>
            </a:r>
            <a:r>
              <a:rPr lang="en-US" sz="2000" i="1" baseline="30000" dirty="0"/>
              <a:t>23   </a:t>
            </a:r>
          </a:p>
          <a:p>
            <a:pPr lvl="3"/>
            <a:r>
              <a:rPr lang="en-US" dirty="0"/>
              <a:t>Mantissa = 6.023, exponent = 23</a:t>
            </a:r>
          </a:p>
          <a:p>
            <a:r>
              <a:rPr lang="en-US" sz="2000" dirty="0"/>
              <a:t>It is common in engineering to use a shorthand version of scientific notation</a:t>
            </a:r>
          </a:p>
          <a:p>
            <a:r>
              <a:rPr lang="en-US" sz="2000" dirty="0"/>
              <a:t>Replacement values: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14</a:t>
            </a:fld>
            <a:endParaRPr lang="en-US" altLang="ko-KR"/>
          </a:p>
        </p:txBody>
      </p:sp>
      <p:sp>
        <p:nvSpPr>
          <p:cNvPr id="8" name="TextBox 7"/>
          <p:cNvSpPr txBox="1"/>
          <p:nvPr/>
        </p:nvSpPr>
        <p:spPr>
          <a:xfrm>
            <a:off x="685800" y="2667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962986"/>
              </p:ext>
            </p:extLst>
          </p:nvPr>
        </p:nvGraphicFramePr>
        <p:xfrm>
          <a:off x="1676400" y="4191000"/>
          <a:ext cx="60960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400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/>
                        <a:t>E: </a:t>
                      </a:r>
                      <a:r>
                        <a:rPr lang="en-US" sz="1400" dirty="0" err="1"/>
                        <a:t>exa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  <a:r>
                        <a:rPr lang="en-US" sz="1400" baseline="30000" dirty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a: </a:t>
                      </a:r>
                      <a:r>
                        <a:rPr lang="en-US" sz="1400" dirty="0" err="1"/>
                        <a:t>atto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 dirty="0"/>
                        <a:t>10</a:t>
                      </a:r>
                      <a:r>
                        <a:rPr lang="fi-FI" sz="1400" baseline="30000" dirty="0"/>
                        <a:t>–18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/>
                        <a:t>P: </a:t>
                      </a:r>
                      <a:r>
                        <a:rPr lang="en-US" sz="1400" dirty="0" err="1"/>
                        <a:t>peta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  <a:r>
                        <a:rPr lang="en-US" sz="1400" baseline="30000" dirty="0"/>
                        <a:t>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f: </a:t>
                      </a:r>
                      <a:r>
                        <a:rPr lang="en-US" sz="1400" dirty="0" err="1"/>
                        <a:t>femto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400" dirty="0"/>
                        <a:t>10</a:t>
                      </a:r>
                      <a:r>
                        <a:rPr lang="mr-IN" sz="1400" baseline="30000" dirty="0"/>
                        <a:t>–15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/>
                        <a:t>T: </a:t>
                      </a:r>
                      <a:r>
                        <a:rPr lang="en-US" sz="1400" dirty="0" err="1"/>
                        <a:t>tera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  <a:r>
                        <a:rPr lang="en-US" sz="1400" baseline="30000" dirty="0"/>
                        <a:t>12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p: </a:t>
                      </a:r>
                      <a:r>
                        <a:rPr lang="en-US" sz="1400" dirty="0" err="1"/>
                        <a:t>pico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</a:t>
                      </a:r>
                      <a:r>
                        <a:rPr lang="en-US" sz="1400" baseline="30000" dirty="0"/>
                        <a:t>–12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/>
                        <a:t>G: </a:t>
                      </a:r>
                      <a:r>
                        <a:rPr lang="en-US" sz="1400" dirty="0" err="1"/>
                        <a:t>giga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  <a:r>
                        <a:rPr lang="en-US" sz="1400" baseline="30000" dirty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n: </a:t>
                      </a:r>
                      <a:r>
                        <a:rPr lang="en-US" sz="1400" dirty="0" err="1"/>
                        <a:t>nano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  <a:r>
                        <a:rPr lang="en-US" sz="1400" baseline="30000" dirty="0"/>
                        <a:t>–9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/>
                        <a:t>M: mega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  <a:r>
                        <a:rPr lang="en-US" sz="1400" baseline="30000" dirty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μ: 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  <a:r>
                        <a:rPr lang="en-US" sz="1400" baseline="30000" dirty="0"/>
                        <a:t>–6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/>
                        <a:t>K: kilo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  <a:r>
                        <a:rPr lang="en-US" sz="1400" baseline="30000" dirty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m: </a:t>
                      </a:r>
                      <a:r>
                        <a:rPr lang="en-US" sz="1400" dirty="0" err="1"/>
                        <a:t>milli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  <a:r>
                        <a:rPr lang="en-US" sz="1400" baseline="30000" dirty="0"/>
                        <a:t>–3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09600" y="5257800"/>
            <a:ext cx="839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Space</a:t>
            </a:r>
          </a:p>
          <a:p>
            <a:r>
              <a:rPr lang="en-US" dirty="0"/>
              <a:t>Hz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01000" y="5257800"/>
            <a:ext cx="68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244960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 and Numbers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0957557"/>
              </p:ext>
            </p:extLst>
          </p:nvPr>
        </p:nvGraphicFramePr>
        <p:xfrm>
          <a:off x="685800" y="1981200"/>
          <a:ext cx="8001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30</a:t>
                      </a:r>
                      <a:r>
                        <a:rPr lang="en-US" sz="1400" dirty="0"/>
                        <a:t> = 1024MB = 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20</a:t>
                      </a:r>
                      <a:r>
                        <a:rPr lang="en-US" sz="1400" dirty="0"/>
                        <a:t> = 1024KB = 1MB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10</a:t>
                      </a:r>
                      <a:r>
                        <a:rPr lang="en-US" sz="1400" baseline="0" dirty="0"/>
                        <a:t> = 1024B = 1KB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0</a:t>
                      </a:r>
                      <a:r>
                        <a:rPr lang="en-US" sz="1400" dirty="0"/>
                        <a:t> = 1B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31</a:t>
                      </a:r>
                      <a:r>
                        <a:rPr lang="en-US" sz="1400" dirty="0"/>
                        <a:t> = 2GB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21</a:t>
                      </a:r>
                      <a:r>
                        <a:rPr lang="en-US" sz="1400" dirty="0"/>
                        <a:t> = 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11</a:t>
                      </a:r>
                      <a:r>
                        <a:rPr lang="en-US" sz="1400" dirty="0"/>
                        <a:t> = 2KB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1</a:t>
                      </a:r>
                      <a:r>
                        <a:rPr lang="en-US" sz="1400" dirty="0"/>
                        <a:t> = 2B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32</a:t>
                      </a:r>
                      <a:r>
                        <a:rPr lang="en-US" sz="1400" dirty="0"/>
                        <a:t> = 4GB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22</a:t>
                      </a:r>
                      <a:r>
                        <a:rPr lang="en-US" sz="1400" dirty="0"/>
                        <a:t> = 4MB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12</a:t>
                      </a:r>
                      <a:r>
                        <a:rPr lang="en-US" sz="1400" dirty="0"/>
                        <a:t> = 4KB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2</a:t>
                      </a:r>
                      <a:r>
                        <a:rPr lang="en-US" sz="1400" dirty="0"/>
                        <a:t> = 4B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33</a:t>
                      </a:r>
                      <a:r>
                        <a:rPr lang="en-US" sz="1400" dirty="0"/>
                        <a:t> = 8GB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23</a:t>
                      </a:r>
                      <a:r>
                        <a:rPr lang="en-US" sz="1400" dirty="0"/>
                        <a:t> = 8MB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13</a:t>
                      </a:r>
                      <a:r>
                        <a:rPr lang="en-US" sz="1400" dirty="0"/>
                        <a:t> = 8KB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3</a:t>
                      </a:r>
                      <a:r>
                        <a:rPr lang="en-US" sz="1400" dirty="0"/>
                        <a:t> = 8B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34 </a:t>
                      </a:r>
                      <a:r>
                        <a:rPr lang="en-US" sz="1400" dirty="0"/>
                        <a:t>= 16GB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24</a:t>
                      </a:r>
                      <a:r>
                        <a:rPr lang="en-US" sz="1400" dirty="0"/>
                        <a:t> = 16MB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14</a:t>
                      </a:r>
                      <a:r>
                        <a:rPr lang="en-US" sz="1400" dirty="0"/>
                        <a:t> = 16KB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4</a:t>
                      </a:r>
                      <a:r>
                        <a:rPr lang="en-US" sz="1400" dirty="0"/>
                        <a:t> = 16B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35</a:t>
                      </a:r>
                      <a:r>
                        <a:rPr lang="en-US" sz="1400" dirty="0"/>
                        <a:t> = 32GB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25</a:t>
                      </a:r>
                      <a:r>
                        <a:rPr lang="en-US" sz="1400" dirty="0"/>
                        <a:t> = 32MB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15</a:t>
                      </a:r>
                      <a:r>
                        <a:rPr lang="en-US" sz="1400" dirty="0"/>
                        <a:t> = 32KB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5</a:t>
                      </a:r>
                      <a:r>
                        <a:rPr lang="en-US" sz="1400" dirty="0"/>
                        <a:t> = 32B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36</a:t>
                      </a:r>
                      <a:r>
                        <a:rPr lang="en-US" sz="1400" dirty="0"/>
                        <a:t> = 64GB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26</a:t>
                      </a:r>
                      <a:r>
                        <a:rPr lang="en-US" sz="1400" dirty="0"/>
                        <a:t> = 64MB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16</a:t>
                      </a:r>
                      <a:r>
                        <a:rPr lang="en-US" sz="1400" dirty="0"/>
                        <a:t> = 64KB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6</a:t>
                      </a:r>
                      <a:r>
                        <a:rPr lang="en-US" sz="1400" dirty="0"/>
                        <a:t> = 64B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37</a:t>
                      </a:r>
                      <a:r>
                        <a:rPr lang="en-US" sz="1400" dirty="0"/>
                        <a:t> = 128GB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27</a:t>
                      </a:r>
                      <a:r>
                        <a:rPr lang="en-US" sz="1400" dirty="0"/>
                        <a:t> = 128MB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17</a:t>
                      </a:r>
                      <a:r>
                        <a:rPr lang="en-US" sz="1400" dirty="0"/>
                        <a:t> = 128KB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7</a:t>
                      </a:r>
                      <a:r>
                        <a:rPr lang="en-US" sz="1400" dirty="0"/>
                        <a:t> = 128B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38</a:t>
                      </a:r>
                      <a:r>
                        <a:rPr lang="en-US" sz="1400" dirty="0"/>
                        <a:t> = 256GB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28</a:t>
                      </a:r>
                      <a:r>
                        <a:rPr lang="en-US" sz="1400" dirty="0"/>
                        <a:t> = 256MB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18</a:t>
                      </a:r>
                      <a:r>
                        <a:rPr lang="en-US" sz="1400" dirty="0"/>
                        <a:t> = 256KB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8</a:t>
                      </a:r>
                      <a:r>
                        <a:rPr lang="en-US" sz="1400" dirty="0"/>
                        <a:t> = 256B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39</a:t>
                      </a:r>
                      <a:r>
                        <a:rPr lang="en-US" sz="1400" baseline="0" dirty="0"/>
                        <a:t> = 512GB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29</a:t>
                      </a:r>
                      <a:r>
                        <a:rPr lang="en-US" sz="1400" dirty="0"/>
                        <a:t> = 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19</a:t>
                      </a:r>
                      <a:r>
                        <a:rPr lang="en-US" sz="1400" dirty="0"/>
                        <a:t> = 512KB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9</a:t>
                      </a:r>
                      <a:r>
                        <a:rPr lang="en-US" sz="1400" dirty="0"/>
                        <a:t> = 512B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5317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What components does a computer system have?</a:t>
            </a:r>
          </a:p>
          <a:p>
            <a:r>
              <a:rPr lang="en-US" altLang="ko-KR" sz="2400" dirty="0"/>
              <a:t>How does the computer represent numbers?</a:t>
            </a:r>
          </a:p>
          <a:p>
            <a:r>
              <a:rPr lang="en-US" altLang="ko-KR" sz="2400" dirty="0"/>
              <a:t>Convert decimal to any base numbers.</a:t>
            </a:r>
          </a:p>
          <a:p>
            <a:r>
              <a:rPr lang="en-US" altLang="ko-KR" sz="2400" dirty="0"/>
              <a:t>Convert any base numbers to decimal.</a:t>
            </a:r>
          </a:p>
          <a:p>
            <a:r>
              <a:rPr lang="en-US" altLang="ko-KR" sz="2400" dirty="0"/>
              <a:t>Binary, Octal, Hexadecimal number conversions.</a:t>
            </a:r>
          </a:p>
          <a:p>
            <a:r>
              <a:rPr lang="en-US" altLang="ko-KR" sz="2400" dirty="0"/>
              <a:t>What is the number of bits for byte, word and long word?</a:t>
            </a:r>
          </a:p>
          <a:p>
            <a:r>
              <a:rPr lang="en-US" altLang="ko-KR" sz="2400" dirty="0"/>
              <a:t>Express 0.00000002456 with scientific notation.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23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Preface: </a:t>
            </a:r>
            <a:r>
              <a:rPr lang="en-US" sz="2000" dirty="0"/>
              <a:t>Course syllabus</a:t>
            </a:r>
          </a:p>
          <a:p>
            <a:pPr lvl="1"/>
            <a:r>
              <a:rPr lang="en-US" sz="2000" dirty="0"/>
              <a:t>Course objectives</a:t>
            </a:r>
          </a:p>
          <a:p>
            <a:pPr lvl="1"/>
            <a:r>
              <a:rPr lang="en-US" sz="2000" dirty="0"/>
              <a:t>Course work and grading</a:t>
            </a:r>
          </a:p>
          <a:p>
            <a:pPr lvl="1"/>
            <a:r>
              <a:rPr lang="en-US" sz="2000" dirty="0"/>
              <a:t>Policies</a:t>
            </a:r>
          </a:p>
          <a:p>
            <a:r>
              <a:rPr lang="en-US" sz="2000" b="1" dirty="0"/>
              <a:t>Lecture 1-1: </a:t>
            </a:r>
            <a:r>
              <a:rPr lang="en-US" sz="2000" dirty="0"/>
              <a:t>Introduction to computer architecture</a:t>
            </a:r>
          </a:p>
          <a:p>
            <a:pPr lvl="1"/>
            <a:r>
              <a:rPr lang="en-US" sz="2000" dirty="0"/>
              <a:t>Von </a:t>
            </a:r>
            <a:r>
              <a:rPr lang="en-US" sz="2000" dirty="0" err="1"/>
              <a:t>Neuman</a:t>
            </a:r>
            <a:r>
              <a:rPr lang="en-US" sz="2000" dirty="0"/>
              <a:t> Architecture and the others</a:t>
            </a:r>
          </a:p>
          <a:p>
            <a:pPr lvl="1"/>
            <a:r>
              <a:rPr lang="en-US" sz="2000" dirty="0"/>
              <a:t>Levels of computing systems</a:t>
            </a:r>
          </a:p>
          <a:p>
            <a:r>
              <a:rPr lang="en-US" sz="2000" b="1" dirty="0"/>
              <a:t>Lecture 1-2: </a:t>
            </a:r>
            <a:r>
              <a:rPr lang="en-US" sz="2000" dirty="0"/>
              <a:t>Data representation in computers</a:t>
            </a:r>
          </a:p>
          <a:p>
            <a:pPr lvl="1"/>
            <a:r>
              <a:rPr lang="en-US" sz="2000" dirty="0"/>
              <a:t>Number bases and inter-base conversions</a:t>
            </a:r>
          </a:p>
          <a:p>
            <a:pPr lvl="1"/>
            <a:r>
              <a:rPr lang="en-US" sz="2000" dirty="0"/>
              <a:t>Numbers in computers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C16C61-14C4-4AE7-93C7-F4B6C59C883F}" type="slidenum">
              <a:rPr lang="ko-KR" altLang="en-US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61840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2</a:t>
            </a:fld>
            <a:endParaRPr lang="en-US" altLang="ko-K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132" y="3048000"/>
            <a:ext cx="5258467" cy="2254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24200" y="5410200"/>
            <a:ext cx="4935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From: https://</a:t>
            </a:r>
            <a:r>
              <a:rPr lang="en-US" sz="1100" dirty="0" err="1"/>
              <a:t>www.lucidchart.com</a:t>
            </a:r>
            <a:r>
              <a:rPr lang="en-US" sz="1100" dirty="0"/>
              <a:t>/blog/use-</a:t>
            </a:r>
            <a:r>
              <a:rPr lang="en-US" sz="1100" dirty="0" err="1"/>
              <a:t>lucidchart</a:t>
            </a:r>
            <a:r>
              <a:rPr lang="en-US" sz="1100" dirty="0"/>
              <a:t>-to-create-visual-syllabi</a:t>
            </a:r>
          </a:p>
        </p:txBody>
      </p:sp>
    </p:spTree>
    <p:extLst>
      <p:ext uri="{BB962C8B-B14F-4D97-AF65-F5344CB8AC3E}">
        <p14:creationId xmlns:p14="http://schemas.microsoft.com/office/powerpoint/2010/main" val="2633745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5486400" cy="44497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1200" dirty="0"/>
              <a:t>This is an introductory course into.. </a:t>
            </a:r>
          </a:p>
          <a:p>
            <a:pPr lvl="1">
              <a:lnSpc>
                <a:spcPct val="90000"/>
              </a:lnSpc>
            </a:pPr>
            <a:r>
              <a:rPr lang="en-US" altLang="ko-KR" sz="1200" dirty="0"/>
              <a:t>Assembly Language Programming</a:t>
            </a:r>
          </a:p>
          <a:p>
            <a:pPr lvl="2"/>
            <a:r>
              <a:rPr lang="en-US" sz="1200" dirty="0"/>
              <a:t>Programming model of a microprocessor ( ARM Cortex-M )</a:t>
            </a:r>
          </a:p>
          <a:p>
            <a:pPr lvl="2"/>
            <a:r>
              <a:rPr lang="en-US" sz="1200" dirty="0"/>
              <a:t>Addressing modes</a:t>
            </a:r>
          </a:p>
          <a:p>
            <a:pPr lvl="2"/>
            <a:r>
              <a:rPr lang="en-US" sz="1200" dirty="0"/>
              <a:t>Writing in assembly language</a:t>
            </a:r>
          </a:p>
          <a:p>
            <a:pPr lvl="2"/>
            <a:r>
              <a:rPr lang="en-US" sz="1200" dirty="0"/>
              <a:t>Assembling, linking, loading, debugging</a:t>
            </a:r>
          </a:p>
          <a:p>
            <a:pPr lvl="2"/>
            <a:r>
              <a:rPr lang="en-US" sz="1200" dirty="0"/>
              <a:t>Interfacing (device-drivers, busses)</a:t>
            </a:r>
            <a:endParaRPr lang="en-US" altLang="ko-KR" sz="1200" dirty="0"/>
          </a:p>
          <a:p>
            <a:pPr lvl="1">
              <a:lnSpc>
                <a:spcPct val="90000"/>
              </a:lnSpc>
            </a:pPr>
            <a:r>
              <a:rPr lang="en-US" altLang="ko-KR" sz="1200" dirty="0"/>
              <a:t>Computer memory system and transition to operating system</a:t>
            </a:r>
          </a:p>
          <a:p>
            <a:pPr lvl="2"/>
            <a:r>
              <a:rPr lang="en-US" sz="1200" dirty="0"/>
              <a:t>Memory hierarchy</a:t>
            </a:r>
          </a:p>
          <a:p>
            <a:pPr lvl="2"/>
            <a:r>
              <a:rPr lang="en-US" sz="1200" dirty="0"/>
              <a:t>Caches</a:t>
            </a:r>
          </a:p>
          <a:p>
            <a:pPr lvl="2"/>
            <a:r>
              <a:rPr lang="en-US" sz="1200" dirty="0"/>
              <a:t>I/O processes</a:t>
            </a:r>
          </a:p>
          <a:p>
            <a:pPr lvl="2"/>
            <a:r>
              <a:rPr lang="en-US" sz="1200" dirty="0"/>
              <a:t>Interrupts, Exceptions</a:t>
            </a:r>
          </a:p>
          <a:p>
            <a:pPr lvl="1">
              <a:lnSpc>
                <a:spcPct val="90000"/>
              </a:lnSpc>
            </a:pPr>
            <a:r>
              <a:rPr lang="en-US" altLang="ko-KR" sz="1200" dirty="0"/>
              <a:t>The architecture of modern microprocessors</a:t>
            </a:r>
          </a:p>
          <a:p>
            <a:pPr lvl="2"/>
            <a:r>
              <a:rPr lang="en-US" sz="1200" dirty="0"/>
              <a:t>RISC vs CISC</a:t>
            </a:r>
          </a:p>
          <a:p>
            <a:pPr lvl="2"/>
            <a:r>
              <a:rPr lang="en-US" sz="1200" dirty="0"/>
              <a:t>Pipeline and performance (if time allows)</a:t>
            </a:r>
            <a:endParaRPr lang="en-US" altLang="ko-KR" sz="1200" dirty="0"/>
          </a:p>
          <a:p>
            <a:pPr lvl="1">
              <a:lnSpc>
                <a:spcPct val="90000"/>
              </a:lnSpc>
            </a:pPr>
            <a:r>
              <a:rPr lang="en-US" altLang="ko-KR" sz="1200" dirty="0"/>
              <a:t>The fundamentals of digital hardware (digital logic and circuit design)</a:t>
            </a:r>
          </a:p>
          <a:p>
            <a:pPr lvl="2">
              <a:lnSpc>
                <a:spcPct val="80000"/>
              </a:lnSpc>
            </a:pPr>
            <a:r>
              <a:rPr lang="en-US" sz="1200" dirty="0"/>
              <a:t>Concepts of gates, flip-flops, registers</a:t>
            </a:r>
          </a:p>
          <a:p>
            <a:pPr lvl="2">
              <a:lnSpc>
                <a:spcPct val="80000"/>
              </a:lnSpc>
            </a:pPr>
            <a:r>
              <a:rPr lang="en-US" sz="1200" dirty="0"/>
              <a:t>Algorithmic State Machines</a:t>
            </a:r>
          </a:p>
          <a:p>
            <a:pPr lvl="2">
              <a:lnSpc>
                <a:spcPct val="80000"/>
              </a:lnSpc>
            </a:pPr>
            <a:r>
              <a:rPr lang="en-US" sz="1200" dirty="0"/>
              <a:t>Data path and control flow (heart of a processor)</a:t>
            </a:r>
          </a:p>
          <a:p>
            <a:pPr lvl="2">
              <a:lnSpc>
                <a:spcPct val="80000"/>
              </a:lnSpc>
            </a:pPr>
            <a:r>
              <a:rPr lang="en-US" sz="1200" dirty="0"/>
              <a:t>Introduction to microprocessors</a:t>
            </a:r>
            <a:endParaRPr lang="en-US" altLang="ko-KR" sz="1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3</a:t>
            </a:fld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63085C-05A5-F040-BDCF-74ECD74B20EC}"/>
              </a:ext>
            </a:extLst>
          </p:cNvPr>
          <p:cNvSpPr txBox="1"/>
          <p:nvPr/>
        </p:nvSpPr>
        <p:spPr>
          <a:xfrm>
            <a:off x="5943600" y="5486400"/>
            <a:ext cx="127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CB85D1-29EE-F747-9009-864BD6F9EBC5}"/>
              </a:ext>
            </a:extLst>
          </p:cNvPr>
          <p:cNvSpPr txBox="1"/>
          <p:nvPr/>
        </p:nvSpPr>
        <p:spPr>
          <a:xfrm>
            <a:off x="5943600" y="1613470"/>
            <a:ext cx="128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Upper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B01C79-7B99-7B4D-9AE4-F41E29FA5C46}"/>
              </a:ext>
            </a:extLst>
          </p:cNvPr>
          <p:cNvCxnSpPr>
            <a:cxnSpLocks/>
          </p:cNvCxnSpPr>
          <p:nvPr/>
        </p:nvCxnSpPr>
        <p:spPr>
          <a:xfrm flipV="1">
            <a:off x="6572777" y="2211462"/>
            <a:ext cx="6350" cy="30658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CF555F-0BBB-2D4D-8393-896EC7CEBB04}"/>
              </a:ext>
            </a:extLst>
          </p:cNvPr>
          <p:cNvSpPr txBox="1"/>
          <p:nvPr/>
        </p:nvSpPr>
        <p:spPr>
          <a:xfrm>
            <a:off x="5846811" y="3429000"/>
            <a:ext cx="1464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Textbook Null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49DA53-D481-5B43-A524-B3F4A8C39ADB}"/>
              </a:ext>
            </a:extLst>
          </p:cNvPr>
          <p:cNvSpPr txBox="1"/>
          <p:nvPr/>
        </p:nvSpPr>
        <p:spPr>
          <a:xfrm>
            <a:off x="7568447" y="1865393"/>
            <a:ext cx="1079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Course work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44DCC6-3DD2-7448-BA6C-083371704199}"/>
              </a:ext>
            </a:extLst>
          </p:cNvPr>
          <p:cNvSpPr txBox="1"/>
          <p:nvPr/>
        </p:nvSpPr>
        <p:spPr>
          <a:xfrm>
            <a:off x="7568445" y="4969818"/>
            <a:ext cx="1079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Course work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AC566E-87B6-F546-A3F2-E501E54EAB9C}"/>
              </a:ext>
            </a:extLst>
          </p:cNvPr>
          <p:cNvSpPr txBox="1"/>
          <p:nvPr/>
        </p:nvSpPr>
        <p:spPr>
          <a:xfrm>
            <a:off x="7568446" y="4313298"/>
            <a:ext cx="1079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Course work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F10CB6-EC90-1246-8911-E48C897C5033}"/>
              </a:ext>
            </a:extLst>
          </p:cNvPr>
          <p:cNvSpPr txBox="1"/>
          <p:nvPr/>
        </p:nvSpPr>
        <p:spPr>
          <a:xfrm>
            <a:off x="7568446" y="3113425"/>
            <a:ext cx="1079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Course work 4</a:t>
            </a:r>
          </a:p>
        </p:txBody>
      </p:sp>
    </p:spTree>
    <p:extLst>
      <p:ext uri="{BB962C8B-B14F-4D97-AF65-F5344CB8AC3E}">
        <p14:creationId xmlns:p14="http://schemas.microsoft.com/office/powerpoint/2010/main" val="3817814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Work, Grading, and Policy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4</a:t>
            </a:fld>
            <a:endParaRPr lang="en-US" altLang="ko-KR"/>
          </a:p>
        </p:txBody>
      </p:sp>
      <p:graphicFrame>
        <p:nvGraphicFramePr>
          <p:cNvPr id="7" name="Group 2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958433"/>
              </p:ext>
            </p:extLst>
          </p:nvPr>
        </p:nvGraphicFramePr>
        <p:xfrm>
          <a:off x="5181600" y="1601230"/>
          <a:ext cx="3581400" cy="2468976"/>
        </p:xfrm>
        <a:graphic>
          <a:graphicData uri="http://schemas.openxmlformats.org/drawingml/2006/table">
            <a:tbl>
              <a:tblPr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6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" pitchFamily="34" charset="0"/>
                          <a:ea typeface="inherit"/>
                          <a:cs typeface="inherit"/>
                        </a:rPr>
                        <a:t>Achievements</a:t>
                      </a:r>
                      <a:endParaRPr kumimoji="0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</a:endParaRPr>
                    </a:p>
                  </a:txBody>
                  <a:tcPr marT="45728" marB="4572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" pitchFamily="34" charset="0"/>
                          <a:ea typeface="inherit"/>
                          <a:cs typeface="inherit"/>
                        </a:rPr>
                        <a:t>Estimated</a:t>
                      </a: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" pitchFamily="34" charset="0"/>
                          <a:ea typeface="inherit"/>
                          <a:cs typeface="inherit"/>
                        </a:rPr>
                        <a:t> Grade</a:t>
                      </a:r>
                      <a:endParaRPr kumimoji="0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</a:endParaRPr>
                    </a:p>
                  </a:txBody>
                  <a:tcPr marT="45728" marB="4572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9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34" charset="-127"/>
                        </a:rPr>
                        <a:t>95 – 100</a:t>
                      </a:r>
                    </a:p>
                  </a:txBody>
                  <a:tcPr marT="45728" marB="4572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34" charset="-127"/>
                        </a:rPr>
                        <a:t>4.0</a:t>
                      </a:r>
                    </a:p>
                  </a:txBody>
                  <a:tcPr marT="45728" marB="4572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9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" pitchFamily="34" charset="0"/>
                          <a:ea typeface="inherit"/>
                          <a:cs typeface="inherit"/>
                        </a:rPr>
                        <a:t>90 – 94</a:t>
                      </a:r>
                      <a:endParaRPr kumimoji="0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</a:endParaRPr>
                    </a:p>
                  </a:txBody>
                  <a:tcPr marT="45728" marB="4572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" pitchFamily="34" charset="0"/>
                          <a:ea typeface="inherit"/>
                          <a:cs typeface="inherit"/>
                        </a:rPr>
                        <a:t>3.5 - 3.9</a:t>
                      </a:r>
                      <a:endParaRPr kumimoji="0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</a:endParaRPr>
                    </a:p>
                  </a:txBody>
                  <a:tcPr marT="45728" marB="4572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9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" pitchFamily="34" charset="0"/>
                          <a:ea typeface="inherit"/>
                          <a:cs typeface="inherit"/>
                        </a:rPr>
                        <a:t>80 - 89</a:t>
                      </a:r>
                      <a:endParaRPr kumimoji="0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</a:endParaRPr>
                    </a:p>
                  </a:txBody>
                  <a:tcPr marT="45728" marB="4572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" pitchFamily="34" charset="0"/>
                          <a:ea typeface="inherit"/>
                          <a:cs typeface="inherit"/>
                        </a:rPr>
                        <a:t>2.5 - 3.4</a:t>
                      </a: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</a:endParaRPr>
                    </a:p>
                  </a:txBody>
                  <a:tcPr marT="45728" marB="4572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9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" pitchFamily="34" charset="0"/>
                          <a:ea typeface="inherit"/>
                          <a:cs typeface="inherit"/>
                        </a:rPr>
                        <a:t>70 - 79</a:t>
                      </a:r>
                      <a:endParaRPr kumimoji="0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</a:endParaRPr>
                    </a:p>
                  </a:txBody>
                  <a:tcPr marT="45728" marB="4572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" pitchFamily="34" charset="0"/>
                          <a:ea typeface="inherit"/>
                          <a:cs typeface="inherit"/>
                        </a:rPr>
                        <a:t>1.5 - 2.4</a:t>
                      </a: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</a:endParaRPr>
                    </a:p>
                  </a:txBody>
                  <a:tcPr marT="45728" marB="4572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2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" pitchFamily="34" charset="0"/>
                          <a:ea typeface="inherit"/>
                          <a:cs typeface="inherit"/>
                        </a:rPr>
                        <a:t>62 - 69</a:t>
                      </a:r>
                      <a:endParaRPr kumimoji="0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</a:endParaRPr>
                    </a:p>
                  </a:txBody>
                  <a:tcPr marT="45728" marB="4572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" pitchFamily="34" charset="0"/>
                          <a:ea typeface="inherit"/>
                          <a:cs typeface="inherit"/>
                        </a:rPr>
                        <a:t>0.7 - 1.4</a:t>
                      </a:r>
                      <a:endParaRPr kumimoji="0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</a:endParaRPr>
                    </a:p>
                  </a:txBody>
                  <a:tcPr marT="45728" marB="4572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Group 2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059647"/>
              </p:ext>
            </p:extLst>
          </p:nvPr>
        </p:nvGraphicFramePr>
        <p:xfrm>
          <a:off x="533400" y="1608487"/>
          <a:ext cx="4343400" cy="3142477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1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inherit"/>
                          <a:ea typeface="ＭＳ Ｐゴシック" pitchFamily="34" charset="-128"/>
                        </a:rPr>
                      </a:b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inherit"/>
                          <a:ea typeface="ＭＳ Ｐゴシック" pitchFamily="34" charset="-128"/>
                        </a:rPr>
                        <a:t>Course Work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utiger 55 Roman" charset="0"/>
                        <a:ea typeface="ＭＳ Ｐゴシック" pitchFamily="34" charset="-128"/>
                      </a:endParaRPr>
                    </a:p>
                  </a:txBody>
                  <a:tcPr marT="45724" marB="45724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inherit"/>
                          <a:ea typeface="ＭＳ Ｐゴシック" pitchFamily="34" charset="-128"/>
                        </a:rPr>
                        <a:t>%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utiger 55 Roman" charset="0"/>
                        <a:ea typeface="ＭＳ Ｐゴシック" pitchFamily="34" charset="-128"/>
                      </a:endParaRPr>
                    </a:p>
                  </a:txBody>
                  <a:tcPr marT="45724" marB="45724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88"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inherit"/>
                          <a:ea typeface="ＭＳ Ｐゴシック" pitchFamily="34" charset="-128"/>
                        </a:rPr>
                        <a:t>Exams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utiger 55 Roman" charset="0"/>
                        <a:ea typeface="ＭＳ Ｐゴシック" pitchFamily="34" charset="-128"/>
                      </a:endParaRPr>
                    </a:p>
                  </a:txBody>
                  <a:tcPr marT="45724" marB="45724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inherit"/>
                          <a:ea typeface="ＭＳ Ｐゴシック" pitchFamily="34" charset="-128"/>
                        </a:rPr>
                        <a:t>50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utiger 55 Roman" charset="0"/>
                        <a:ea typeface="ＭＳ Ｐゴシック" pitchFamily="34" charset="-128"/>
                      </a:endParaRPr>
                    </a:p>
                  </a:txBody>
                  <a:tcPr marT="45724" marB="45724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88"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inherit"/>
                          <a:ea typeface="ＭＳ Ｐゴシック" pitchFamily="34" charset="-128"/>
                        </a:rPr>
                        <a:t>Project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utiger 55 Roman" charset="0"/>
                        <a:ea typeface="ＭＳ Ｐゴシック" pitchFamily="34" charset="-128"/>
                      </a:endParaRPr>
                    </a:p>
                  </a:txBody>
                  <a:tcPr marT="45724" marB="45724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inherit"/>
                          <a:ea typeface="ＭＳ Ｐゴシック" pitchFamily="34" charset="-128"/>
                        </a:rPr>
                        <a:t>16.5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utiger 55 Roman" charset="0"/>
                        <a:ea typeface="ＭＳ Ｐゴシック" pitchFamily="34" charset="-128"/>
                      </a:endParaRPr>
                    </a:p>
                  </a:txBody>
                  <a:tcPr marT="45724" marB="45724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57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inherit"/>
                          <a:ea typeface="ＭＳ Ｐゴシック" pitchFamily="34" charset="-128"/>
                        </a:rPr>
                        <a:t>Participation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Frutiger 55 Roman"/>
                          <a:ea typeface="ＭＳ Ｐゴシック" pitchFamily="34" charset="-128"/>
                        </a:rPr>
                        <a:t> 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utiger 55 Roman" charset="0"/>
                        <a:ea typeface="ＭＳ Ｐゴシック" pitchFamily="34" charset="-128"/>
                      </a:endParaRPr>
                    </a:p>
                  </a:txBody>
                  <a:tcPr marT="45724" marB="45724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inherit"/>
                          <a:ea typeface="ＭＳ Ｐゴシック" pitchFamily="34" charset="-128"/>
                        </a:rPr>
                        <a:t>In-Class Lab, Exercises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inherit"/>
                          <a:ea typeface="ＭＳ Ｐゴシック" pitchFamily="34" charset="-128"/>
                        </a:rPr>
                        <a:t>0.5% x 19 sessions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utiger 55 Roman" charset="0"/>
                        <a:ea typeface="ＭＳ Ｐゴシック" pitchFamily="34" charset="-128"/>
                      </a:endParaRPr>
                    </a:p>
                  </a:txBody>
                  <a:tcPr marT="45724" marB="45724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inherit"/>
                          <a:ea typeface="ＭＳ Ｐゴシック" pitchFamily="34" charset="-128"/>
                        </a:rPr>
                        <a:t>9.5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utiger 55 Roman" charset="0"/>
                        <a:ea typeface="ＭＳ Ｐゴシック" pitchFamily="34" charset="-128"/>
                      </a:endParaRPr>
                    </a:p>
                  </a:txBody>
                  <a:tcPr marT="45724" marB="45724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88"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inherit"/>
                          <a:ea typeface="ＭＳ Ｐゴシック" pitchFamily="34" charset="-128"/>
                        </a:rPr>
                        <a:t>Homework (3% x 8 assignments)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utiger 55 Roman" charset="0"/>
                        <a:ea typeface="ＭＳ Ｐゴシック" pitchFamily="34" charset="-128"/>
                      </a:endParaRPr>
                    </a:p>
                  </a:txBody>
                  <a:tcPr marT="45724" marB="45724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utiger 55 Roman" charset="0"/>
                          <a:ea typeface="ＭＳ Ｐゴシック" pitchFamily="34" charset="-128"/>
                        </a:rPr>
                        <a:t>24</a:t>
                      </a:r>
                    </a:p>
                  </a:txBody>
                  <a:tcPr marT="45724" marB="45724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576"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inherit"/>
                          <a:ea typeface="ＭＳ Ｐゴシック" pitchFamily="34" charset="-128"/>
                        </a:rPr>
                        <a:t>Total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utiger 55 Roman" charset="0"/>
                        <a:ea typeface="ＭＳ Ｐゴシック" pitchFamily="34" charset="-128"/>
                      </a:endParaRPr>
                    </a:p>
                  </a:txBody>
                  <a:tcPr marT="45724" marB="45724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inherit"/>
                          <a:ea typeface="ＭＳ Ｐゴシック" pitchFamily="34" charset="-128"/>
                        </a:rPr>
                        <a:t>100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utiger 55 Roman" charset="0"/>
                        <a:ea typeface="ＭＳ Ｐゴシック" pitchFamily="34" charset="-128"/>
                      </a:endParaRPr>
                    </a:p>
                  </a:txBody>
                  <a:tcPr marT="45724" marB="45724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F43B95E-794C-5640-9982-5EFF1A17E01C}"/>
              </a:ext>
            </a:extLst>
          </p:cNvPr>
          <p:cNvSpPr txBox="1"/>
          <p:nvPr/>
        </p:nvSpPr>
        <p:spPr>
          <a:xfrm>
            <a:off x="1295400" y="4792116"/>
            <a:ext cx="7016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Exams: open 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Project: to be done individually (but not in a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Submissions: Canvas only. No email submission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Make-up or late submission policy: sickness, family emergency (but not obligation), business/conference trips, and religious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Regrading discussions: within 1 week after graded</a:t>
            </a:r>
          </a:p>
        </p:txBody>
      </p:sp>
    </p:spTree>
    <p:extLst>
      <p:ext uri="{BB962C8B-B14F-4D97-AF65-F5344CB8AC3E}">
        <p14:creationId xmlns:p14="http://schemas.microsoft.com/office/powerpoint/2010/main" val="22002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Computer Architecture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8" name="Picture 7" descr="Untitled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2804439"/>
            <a:ext cx="4409790" cy="32915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B02045-1A80-0B40-A177-795B282BCCAB}"/>
              </a:ext>
            </a:extLst>
          </p:cNvPr>
          <p:cNvSpPr txBox="1"/>
          <p:nvPr/>
        </p:nvSpPr>
        <p:spPr>
          <a:xfrm>
            <a:off x="5075095" y="2798614"/>
            <a:ext cx="40689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von Neuman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Instructions/data all non-distinguishably stored in memory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Harvard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Instructions and data separately accessed: e.g. I cache and D cache</a:t>
            </a:r>
          </a:p>
        </p:txBody>
      </p:sp>
    </p:spTree>
    <p:extLst>
      <p:ext uri="{BB962C8B-B14F-4D97-AF65-F5344CB8AC3E}">
        <p14:creationId xmlns:p14="http://schemas.microsoft.com/office/powerpoint/2010/main" val="3871468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von Neumann Architecture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505200"/>
            <a:ext cx="2685878" cy="1481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10200" y="4191000"/>
            <a:ext cx="990600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IR</a:t>
            </a:r>
          </a:p>
        </p:txBody>
      </p:sp>
      <p:sp>
        <p:nvSpPr>
          <p:cNvPr id="9" name="Rectangle 8"/>
          <p:cNvSpPr/>
          <p:nvPr/>
        </p:nvSpPr>
        <p:spPr>
          <a:xfrm>
            <a:off x="4191000" y="4191000"/>
            <a:ext cx="990600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76400" y="4191000"/>
            <a:ext cx="990600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MDR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48000" y="4267200"/>
            <a:ext cx="990600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95600" y="4191000"/>
            <a:ext cx="990600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Regs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28600" y="2438400"/>
            <a:ext cx="990600" cy="2895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Memory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133600" y="5029200"/>
            <a:ext cx="5638801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286000" y="3581400"/>
            <a:ext cx="487680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057400" y="3048000"/>
            <a:ext cx="617220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229600" y="3048000"/>
            <a:ext cx="0" cy="4572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572000" y="2590800"/>
            <a:ext cx="990600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4572000" y="2819400"/>
            <a:ext cx="0" cy="13716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200400" y="3048000"/>
            <a:ext cx="0" cy="11430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733800" y="3581400"/>
            <a:ext cx="0" cy="6096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486400" y="2819400"/>
            <a:ext cx="0" cy="13716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1219200" y="2667000"/>
            <a:ext cx="335280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3505200" y="4495800"/>
            <a:ext cx="0" cy="5334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724400" y="4495800"/>
            <a:ext cx="0" cy="5334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2133600" y="4419600"/>
            <a:ext cx="0" cy="6096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5943600" y="4495800"/>
            <a:ext cx="0" cy="5334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2057400" y="3048000"/>
            <a:ext cx="0" cy="11430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2438400" y="3581400"/>
            <a:ext cx="0" cy="6096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391400" y="4038600"/>
            <a:ext cx="646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ALU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1219200" y="4343400"/>
            <a:ext cx="4572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438400" y="2362200"/>
            <a:ext cx="100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143000" y="3962400"/>
            <a:ext cx="63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152400" y="2980267"/>
            <a:ext cx="8102600" cy="2091266"/>
            <a:chOff x="152400" y="2980267"/>
            <a:chExt cx="8102600" cy="2091266"/>
          </a:xfrm>
        </p:grpSpPr>
        <p:sp>
          <p:nvSpPr>
            <p:cNvPr id="71" name="Freeform 70"/>
            <p:cNvSpPr/>
            <p:nvPr/>
          </p:nvSpPr>
          <p:spPr>
            <a:xfrm>
              <a:off x="812800" y="2980267"/>
              <a:ext cx="7442200" cy="2091266"/>
            </a:xfrm>
            <a:custGeom>
              <a:avLst/>
              <a:gdLst>
                <a:gd name="connsiteX0" fmla="*/ 0 w 7442200"/>
                <a:gd name="connsiteY0" fmla="*/ 1363133 h 2091266"/>
                <a:gd name="connsiteX1" fmla="*/ 1219200 w 7442200"/>
                <a:gd name="connsiteY1" fmla="*/ 1363133 h 2091266"/>
                <a:gd name="connsiteX2" fmla="*/ 1219200 w 7442200"/>
                <a:gd name="connsiteY2" fmla="*/ 0 h 2091266"/>
                <a:gd name="connsiteX3" fmla="*/ 7416800 w 7442200"/>
                <a:gd name="connsiteY3" fmla="*/ 16933 h 2091266"/>
                <a:gd name="connsiteX4" fmla="*/ 7442200 w 7442200"/>
                <a:gd name="connsiteY4" fmla="*/ 1041400 h 2091266"/>
                <a:gd name="connsiteX5" fmla="*/ 6976533 w 7442200"/>
                <a:gd name="connsiteY5" fmla="*/ 2082800 h 2091266"/>
                <a:gd name="connsiteX6" fmla="*/ 5096933 w 7442200"/>
                <a:gd name="connsiteY6" fmla="*/ 2091266 h 2091266"/>
                <a:gd name="connsiteX7" fmla="*/ 5088467 w 7442200"/>
                <a:gd name="connsiteY7" fmla="*/ 1447800 h 209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42200" h="2091266">
                  <a:moveTo>
                    <a:pt x="0" y="1363133"/>
                  </a:moveTo>
                  <a:lnTo>
                    <a:pt x="1219200" y="1363133"/>
                  </a:lnTo>
                  <a:lnTo>
                    <a:pt x="1219200" y="0"/>
                  </a:lnTo>
                  <a:lnTo>
                    <a:pt x="7416800" y="16933"/>
                  </a:lnTo>
                  <a:lnTo>
                    <a:pt x="7442200" y="1041400"/>
                  </a:lnTo>
                  <a:lnTo>
                    <a:pt x="6976533" y="2082800"/>
                  </a:lnTo>
                  <a:lnTo>
                    <a:pt x="5096933" y="2091266"/>
                  </a:lnTo>
                  <a:lnTo>
                    <a:pt x="5088467" y="1447800"/>
                  </a:lnTo>
                </a:path>
              </a:pathLst>
            </a:custGeom>
            <a:ln>
              <a:solidFill>
                <a:srgbClr val="8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52400" y="4343400"/>
              <a:ext cx="1249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800000"/>
                  </a:solidFill>
                </a:rPr>
                <a:t>Instruction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81000" y="2904067"/>
            <a:ext cx="7941733" cy="2252133"/>
            <a:chOff x="381000" y="2904067"/>
            <a:chExt cx="7941733" cy="2252133"/>
          </a:xfrm>
        </p:grpSpPr>
        <p:sp>
          <p:nvSpPr>
            <p:cNvPr id="74" name="TextBox 73"/>
            <p:cNvSpPr txBox="1"/>
            <p:nvPr/>
          </p:nvSpPr>
          <p:spPr>
            <a:xfrm>
              <a:off x="381000" y="3276600"/>
              <a:ext cx="672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</a:rPr>
                <a:t>Data</a:t>
              </a:r>
            </a:p>
          </p:txBody>
        </p:sp>
        <p:sp>
          <p:nvSpPr>
            <p:cNvPr id="75" name="Freeform 74"/>
            <p:cNvSpPr/>
            <p:nvPr/>
          </p:nvSpPr>
          <p:spPr>
            <a:xfrm>
              <a:off x="1100667" y="2904067"/>
              <a:ext cx="7222066" cy="2252133"/>
            </a:xfrm>
            <a:custGeom>
              <a:avLst/>
              <a:gdLst>
                <a:gd name="connsiteX0" fmla="*/ 8466 w 7222066"/>
                <a:gd name="connsiteY0" fmla="*/ 575733 h 2252133"/>
                <a:gd name="connsiteX1" fmla="*/ 0 w 7222066"/>
                <a:gd name="connsiteY1" fmla="*/ 1346200 h 2252133"/>
                <a:gd name="connsiteX2" fmla="*/ 846666 w 7222066"/>
                <a:gd name="connsiteY2" fmla="*/ 1346200 h 2252133"/>
                <a:gd name="connsiteX3" fmla="*/ 846666 w 7222066"/>
                <a:gd name="connsiteY3" fmla="*/ 0 h 2252133"/>
                <a:gd name="connsiteX4" fmla="*/ 7179733 w 7222066"/>
                <a:gd name="connsiteY4" fmla="*/ 33866 h 2252133"/>
                <a:gd name="connsiteX5" fmla="*/ 7222066 w 7222066"/>
                <a:gd name="connsiteY5" fmla="*/ 1168400 h 2252133"/>
                <a:gd name="connsiteX6" fmla="*/ 6688666 w 7222066"/>
                <a:gd name="connsiteY6" fmla="*/ 2252133 h 2252133"/>
                <a:gd name="connsiteX7" fmla="*/ 2277533 w 7222066"/>
                <a:gd name="connsiteY7" fmla="*/ 2218266 h 2252133"/>
                <a:gd name="connsiteX8" fmla="*/ 2277533 w 7222066"/>
                <a:gd name="connsiteY8" fmla="*/ 1498600 h 225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2066" h="2252133">
                  <a:moveTo>
                    <a:pt x="8466" y="575733"/>
                  </a:moveTo>
                  <a:lnTo>
                    <a:pt x="0" y="1346200"/>
                  </a:lnTo>
                  <a:lnTo>
                    <a:pt x="846666" y="1346200"/>
                  </a:lnTo>
                  <a:lnTo>
                    <a:pt x="846666" y="0"/>
                  </a:lnTo>
                  <a:lnTo>
                    <a:pt x="7179733" y="33866"/>
                  </a:lnTo>
                  <a:lnTo>
                    <a:pt x="7222066" y="1168400"/>
                  </a:lnTo>
                  <a:lnTo>
                    <a:pt x="6688666" y="2252133"/>
                  </a:lnTo>
                  <a:lnTo>
                    <a:pt x="2277533" y="2218266"/>
                  </a:lnTo>
                  <a:lnTo>
                    <a:pt x="2277533" y="1498600"/>
                  </a:lnTo>
                </a:path>
              </a:pathLst>
            </a:custGeom>
            <a:ln>
              <a:solidFill>
                <a:srgbClr val="008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1295400" y="5562600"/>
            <a:ext cx="572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Essence: Everything (incl. instructions and data) in Memory</a:t>
            </a:r>
          </a:p>
        </p:txBody>
      </p:sp>
    </p:spTree>
    <p:extLst>
      <p:ext uri="{BB962C8B-B14F-4D97-AF65-F5344CB8AC3E}">
        <p14:creationId xmlns:p14="http://schemas.microsoft.com/office/powerpoint/2010/main" val="425923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Harvard Architecture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7" name="Picture 2" descr="https://upload.wikimedia.org/wikipedia/commons/thumb/3/3f/Harvard_architecture.svg/1512px-Harvard_architectur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8017677" cy="5105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295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1: Intro. Computer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3505200"/>
            <a:ext cx="4267200" cy="21500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0" y="5638800"/>
            <a:ext cx="43284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From: http://</a:t>
            </a:r>
            <a:r>
              <a:rPr lang="en-US" sz="1100" dirty="0" err="1"/>
              <a:t>www.pages.drexel.edu</a:t>
            </a:r>
            <a:r>
              <a:rPr lang="en-US" sz="1100" dirty="0"/>
              <a:t>/~nci27/binary-study-</a:t>
            </a:r>
            <a:r>
              <a:rPr lang="en-US" sz="1100" dirty="0" err="1"/>
              <a:t>guide.html</a:t>
            </a:r>
            <a:endParaRPr lang="en-US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CA83D-E57E-1C47-85B4-CF7439FAE9BB}"/>
              </a:ext>
            </a:extLst>
          </p:cNvPr>
          <p:cNvSpPr txBox="1"/>
          <p:nvPr/>
        </p:nvSpPr>
        <p:spPr>
          <a:xfrm>
            <a:off x="387182" y="2056140"/>
            <a:ext cx="42260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Why Binary?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Binary, octal, and hexadecimal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Bits, bytes, nibbles, words, and doubles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Giga, mega, kilo, milli, micro, nano</a:t>
            </a:r>
          </a:p>
        </p:txBody>
      </p:sp>
    </p:spTree>
    <p:extLst>
      <p:ext uri="{BB962C8B-B14F-4D97-AF65-F5344CB8AC3E}">
        <p14:creationId xmlns:p14="http://schemas.microsoft.com/office/powerpoint/2010/main" val="261229053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1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2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Theme">
  <a:themeElements>
    <a:clrScheme name="3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Theme">
  <a:themeElements>
    <a:clrScheme name="4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SigBrnd</Template>
  <TotalTime>10436</TotalTime>
  <Words>1608</Words>
  <Application>Microsoft Macintosh PowerPoint</Application>
  <PresentationFormat>On-screen Show (4:3)</PresentationFormat>
  <Paragraphs>359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  <vt:variant>
        <vt:lpstr>Custom Shows</vt:lpstr>
      </vt:variant>
      <vt:variant>
        <vt:i4>1</vt:i4>
      </vt:variant>
    </vt:vector>
  </HeadingPairs>
  <TitlesOfParts>
    <vt:vector size="29" baseType="lpstr">
      <vt:lpstr>Frutiger 55 Roman</vt:lpstr>
      <vt:lpstr>굴림</vt:lpstr>
      <vt:lpstr>inherit</vt:lpstr>
      <vt:lpstr>Arial</vt:lpstr>
      <vt:lpstr>Calibri</vt:lpstr>
      <vt:lpstr>Times New Roman</vt:lpstr>
      <vt:lpstr>1_Office Theme</vt:lpstr>
      <vt:lpstr>Office Theme</vt:lpstr>
      <vt:lpstr>2_Office Theme</vt:lpstr>
      <vt:lpstr>3_Office Theme</vt:lpstr>
      <vt:lpstr>4_Office Theme</vt:lpstr>
      <vt:lpstr>CSS 422 Hardware and Computer Organization </vt:lpstr>
      <vt:lpstr>Topics</vt:lpstr>
      <vt:lpstr>Syllabus</vt:lpstr>
      <vt:lpstr>Course Objectives</vt:lpstr>
      <vt:lpstr>Course Work, Grading, and Policy</vt:lpstr>
      <vt:lpstr>Intro to Computer Architecture</vt:lpstr>
      <vt:lpstr>von Neumann Architecture</vt:lpstr>
      <vt:lpstr>Harvard Architecture</vt:lpstr>
      <vt:lpstr>Data Representations</vt:lpstr>
      <vt:lpstr>Represent Data Value as Voltage</vt:lpstr>
      <vt:lpstr>Binary Number System</vt:lpstr>
      <vt:lpstr>Binary, Octal, and Hexadecimal</vt:lpstr>
      <vt:lpstr>Decimal to Other Bases</vt:lpstr>
      <vt:lpstr>Bits, Bytes, Nibbles, Words, …</vt:lpstr>
      <vt:lpstr>Engineering Notation</vt:lpstr>
      <vt:lpstr>Computers and Numbers</vt:lpstr>
      <vt:lpstr>Summary</vt:lpstr>
      <vt:lpstr>Custom Show 1</vt:lpstr>
    </vt:vector>
  </TitlesOfParts>
  <Company>Pluto Sound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CSc3360 Windowing Systems Programming</dc:title>
  <dc:creator>Stephen J. Pellicer</dc:creator>
  <cp:lastModifiedBy>Munehiro Fukuda</cp:lastModifiedBy>
  <cp:revision>562</cp:revision>
  <cp:lastPrinted>1601-01-01T00:00:00Z</cp:lastPrinted>
  <dcterms:created xsi:type="dcterms:W3CDTF">2006-01-05T18:10:09Z</dcterms:created>
  <dcterms:modified xsi:type="dcterms:W3CDTF">2025-01-06T20:34:07Z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